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50" r:id="rId1"/>
  </p:sldMasterIdLst>
  <p:notesMasterIdLst>
    <p:notesMasterId r:id="rId32"/>
  </p:notesMasterIdLst>
  <p:handoutMasterIdLst>
    <p:handoutMasterId r:id="rId33"/>
  </p:handoutMasterIdLst>
  <p:sldIdLst>
    <p:sldId id="286" r:id="rId2"/>
    <p:sldId id="279" r:id="rId3"/>
    <p:sldId id="280" r:id="rId4"/>
    <p:sldId id="264" r:id="rId5"/>
    <p:sldId id="260" r:id="rId6"/>
    <p:sldId id="288" r:id="rId7"/>
    <p:sldId id="275" r:id="rId8"/>
    <p:sldId id="285" r:id="rId9"/>
    <p:sldId id="290" r:id="rId10"/>
    <p:sldId id="291" r:id="rId11"/>
    <p:sldId id="292" r:id="rId12"/>
    <p:sldId id="317" r:id="rId13"/>
    <p:sldId id="284" r:id="rId14"/>
    <p:sldId id="261" r:id="rId15"/>
    <p:sldId id="299" r:id="rId16"/>
    <p:sldId id="314" r:id="rId17"/>
    <p:sldId id="283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10" r:id="rId26"/>
    <p:sldId id="315" r:id="rId27"/>
    <p:sldId id="316" r:id="rId28"/>
    <p:sldId id="309" r:id="rId29"/>
    <p:sldId id="318" r:id="rId30"/>
    <p:sldId id="282" r:id="rId31"/>
  </p:sldIdLst>
  <p:sldSz cx="12192000" cy="6858000"/>
  <p:notesSz cx="9939338" cy="68072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FFCC66"/>
    <a:srgbClr val="EBDB0F"/>
    <a:srgbClr val="01A89E"/>
    <a:srgbClr val="444169"/>
    <a:srgbClr val="1B688F"/>
    <a:srgbClr val="CCCCFF"/>
    <a:srgbClr val="FF9409"/>
    <a:srgbClr val="D99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97" autoAdjust="0"/>
    <p:restoredTop sz="78779" autoAdjust="0"/>
  </p:normalViewPr>
  <p:slideViewPr>
    <p:cSldViewPr snapToGrid="0">
      <p:cViewPr varScale="1">
        <p:scale>
          <a:sx n="108" d="100"/>
          <a:sy n="108" d="100"/>
        </p:scale>
        <p:origin x="11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7B1179-2A25-4F21-8179-4127ADDEB893}" type="doc">
      <dgm:prSet loTypeId="urn:microsoft.com/office/officeart/2005/8/layout/vProcess5" loCatId="process" qsTypeId="urn:microsoft.com/office/officeart/2005/8/quickstyle/simple1" qsCatId="simple" csTypeId="urn:microsoft.com/office/officeart/2005/8/colors/accent1_4" csCatId="accent1" phldr="1"/>
      <dgm:spPr/>
    </dgm:pt>
    <dgm:pt modelId="{BCD52CCF-B193-45C9-81CA-65348D68CC0C}">
      <dgm:prSet phldrT="[文字]"/>
      <dgm:spPr/>
      <dgm:t>
        <a:bodyPr/>
        <a:lstStyle/>
        <a:p>
          <a:pPr algn="l"/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簡單扼要的開場白，拉近關係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23200CC-9755-4D8A-A500-31416860C539}" type="parTrans" cxnId="{278B4543-B0E9-457F-B217-AB09D4C7A77F}">
      <dgm:prSet/>
      <dgm:spPr/>
      <dgm:t>
        <a:bodyPr/>
        <a:lstStyle/>
        <a:p>
          <a:endParaRPr lang="zh-TW" altLang="en-US"/>
        </a:p>
      </dgm:t>
    </dgm:pt>
    <dgm:pt modelId="{B893BF84-7719-404E-AF9F-2B62A1706A0B}" type="sibTrans" cxnId="{278B4543-B0E9-457F-B217-AB09D4C7A77F}">
      <dgm:prSet/>
      <dgm:spPr/>
      <dgm:t>
        <a:bodyPr/>
        <a:lstStyle/>
        <a:p>
          <a:endParaRPr lang="zh-TW" altLang="en-US"/>
        </a:p>
      </dgm:t>
    </dgm:pt>
    <dgm:pt modelId="{5822F3A6-6063-41DD-A2E8-C78CDA96DAF2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語氣有精神、禮貌、親切</a:t>
          </a:r>
          <a:endParaRPr lang="en-US" altLang="zh-TW" b="1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避免制式、沒溫度的語氣</a:t>
          </a:r>
        </a:p>
      </dgm:t>
    </dgm:pt>
    <dgm:pt modelId="{A8BB91DF-29B9-491F-8CB4-237B29C91B4B}" type="parTrans" cxnId="{EB4E7A44-43D8-45B1-B56F-8900EB7725F5}">
      <dgm:prSet/>
      <dgm:spPr/>
      <dgm:t>
        <a:bodyPr/>
        <a:lstStyle/>
        <a:p>
          <a:endParaRPr lang="zh-TW" altLang="en-US"/>
        </a:p>
      </dgm:t>
    </dgm:pt>
    <dgm:pt modelId="{3DCD5F6E-F100-48FE-B1BA-0FC53AA20AA8}" type="sibTrans" cxnId="{EB4E7A44-43D8-45B1-B56F-8900EB7725F5}">
      <dgm:prSet/>
      <dgm:spPr/>
      <dgm:t>
        <a:bodyPr/>
        <a:lstStyle/>
        <a:p>
          <a:endParaRPr lang="zh-TW" altLang="en-US"/>
        </a:p>
      </dgm:t>
    </dgm:pt>
    <dgm:pt modelId="{0DB645AE-F8D7-44AB-9986-DD8D9DB88806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訪談完畢→謝謝學長姊，歡迎有空回學校走走喔</a:t>
          </a:r>
          <a:r>
            <a:rPr lang="en-US" altLang="zh-TW" b="1" dirty="0">
              <a:latin typeface="標楷體" panose="03000509000000000000" pitchFamily="65" charset="-120"/>
              <a:ea typeface="標楷體" panose="03000509000000000000" pitchFamily="65" charset="-120"/>
            </a:rPr>
            <a:t>!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EABF8B-A83E-4BAB-9A81-30FA3004942E}" type="parTrans" cxnId="{7D17740A-FF89-4028-9EC8-A170B563FE34}">
      <dgm:prSet/>
      <dgm:spPr/>
      <dgm:t>
        <a:bodyPr/>
        <a:lstStyle/>
        <a:p>
          <a:endParaRPr lang="zh-TW" altLang="en-US"/>
        </a:p>
      </dgm:t>
    </dgm:pt>
    <dgm:pt modelId="{3CCF2B7C-DDED-4D4C-8E0F-FAE3E713E5F8}" type="sibTrans" cxnId="{7D17740A-FF89-4028-9EC8-A170B563FE34}">
      <dgm:prSet/>
      <dgm:spPr/>
      <dgm:t>
        <a:bodyPr/>
        <a:lstStyle/>
        <a:p>
          <a:endParaRPr lang="zh-TW" altLang="en-US"/>
        </a:p>
      </dgm:t>
    </dgm:pt>
    <dgm:pt modelId="{C732F92E-4697-4271-8213-F382CF0DCF05}" type="pres">
      <dgm:prSet presAssocID="{CB7B1179-2A25-4F21-8179-4127ADDEB893}" presName="outerComposite" presStyleCnt="0">
        <dgm:presLayoutVars>
          <dgm:chMax val="5"/>
          <dgm:dir/>
          <dgm:resizeHandles val="exact"/>
        </dgm:presLayoutVars>
      </dgm:prSet>
      <dgm:spPr/>
    </dgm:pt>
    <dgm:pt modelId="{9D03466F-5E06-430D-8544-F1C72EC1FCC1}" type="pres">
      <dgm:prSet presAssocID="{CB7B1179-2A25-4F21-8179-4127ADDEB893}" presName="dummyMaxCanvas" presStyleCnt="0">
        <dgm:presLayoutVars/>
      </dgm:prSet>
      <dgm:spPr/>
    </dgm:pt>
    <dgm:pt modelId="{DE60039F-8ED6-4FAE-AD06-82D6769C14BA}" type="pres">
      <dgm:prSet presAssocID="{CB7B1179-2A25-4F21-8179-4127ADDEB893}" presName="ThreeNodes_1" presStyleLbl="node1" presStyleIdx="0" presStyleCnt="3" custScaleX="70407" custScaleY="118282">
        <dgm:presLayoutVars>
          <dgm:bulletEnabled val="1"/>
        </dgm:presLayoutVars>
      </dgm:prSet>
      <dgm:spPr/>
    </dgm:pt>
    <dgm:pt modelId="{A8315328-3CE6-4965-8B8D-3506AAC023F8}" type="pres">
      <dgm:prSet presAssocID="{CB7B1179-2A25-4F21-8179-4127ADDEB893}" presName="ThreeNodes_2" presStyleLbl="node1" presStyleIdx="1" presStyleCnt="3" custScaleX="76588">
        <dgm:presLayoutVars>
          <dgm:bulletEnabled val="1"/>
        </dgm:presLayoutVars>
      </dgm:prSet>
      <dgm:spPr/>
    </dgm:pt>
    <dgm:pt modelId="{A355DCB0-67E0-4CF7-A5ED-592A546A3915}" type="pres">
      <dgm:prSet presAssocID="{CB7B1179-2A25-4F21-8179-4127ADDEB893}" presName="ThreeNodes_3" presStyleLbl="node1" presStyleIdx="2" presStyleCnt="3" custScaleX="72323">
        <dgm:presLayoutVars>
          <dgm:bulletEnabled val="1"/>
        </dgm:presLayoutVars>
      </dgm:prSet>
      <dgm:spPr/>
    </dgm:pt>
    <dgm:pt modelId="{5F75A95D-8E67-4565-BD73-C6B56ADDAEB9}" type="pres">
      <dgm:prSet presAssocID="{CB7B1179-2A25-4F21-8179-4127ADDEB893}" presName="ThreeConn_1-2" presStyleLbl="fgAccFollowNode1" presStyleIdx="0" presStyleCnt="2" custLinFactNeighborX="-12925">
        <dgm:presLayoutVars>
          <dgm:bulletEnabled val="1"/>
        </dgm:presLayoutVars>
      </dgm:prSet>
      <dgm:spPr/>
    </dgm:pt>
    <dgm:pt modelId="{1404ABC6-063A-4788-99CE-6D430E240B14}" type="pres">
      <dgm:prSet presAssocID="{CB7B1179-2A25-4F21-8179-4127ADDEB893}" presName="ThreeConn_2-3" presStyleLbl="fgAccFollowNode1" presStyleIdx="1" presStyleCnt="2">
        <dgm:presLayoutVars>
          <dgm:bulletEnabled val="1"/>
        </dgm:presLayoutVars>
      </dgm:prSet>
      <dgm:spPr/>
    </dgm:pt>
    <dgm:pt modelId="{B759D914-F000-4462-8C57-063AF84D955F}" type="pres">
      <dgm:prSet presAssocID="{CB7B1179-2A25-4F21-8179-4127ADDEB893}" presName="ThreeNodes_1_text" presStyleLbl="node1" presStyleIdx="2" presStyleCnt="3">
        <dgm:presLayoutVars>
          <dgm:bulletEnabled val="1"/>
        </dgm:presLayoutVars>
      </dgm:prSet>
      <dgm:spPr/>
    </dgm:pt>
    <dgm:pt modelId="{BBC0132F-E925-473D-A2B9-BFE53D086BE2}" type="pres">
      <dgm:prSet presAssocID="{CB7B1179-2A25-4F21-8179-4127ADDEB893}" presName="ThreeNodes_2_text" presStyleLbl="node1" presStyleIdx="2" presStyleCnt="3">
        <dgm:presLayoutVars>
          <dgm:bulletEnabled val="1"/>
        </dgm:presLayoutVars>
      </dgm:prSet>
      <dgm:spPr/>
    </dgm:pt>
    <dgm:pt modelId="{908C0245-D447-4F15-B4BD-AE75A1699B1E}" type="pres">
      <dgm:prSet presAssocID="{CB7B1179-2A25-4F21-8179-4127ADDEB89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8E35A05-8747-4544-9D15-A8B3A1B3A75B}" type="presOf" srcId="{5822F3A6-6063-41DD-A2E8-C78CDA96DAF2}" destId="{A8315328-3CE6-4965-8B8D-3506AAC023F8}" srcOrd="0" destOrd="0" presId="urn:microsoft.com/office/officeart/2005/8/layout/vProcess5"/>
    <dgm:cxn modelId="{7D17740A-FF89-4028-9EC8-A170B563FE34}" srcId="{CB7B1179-2A25-4F21-8179-4127ADDEB893}" destId="{0DB645AE-F8D7-44AB-9986-DD8D9DB88806}" srcOrd="2" destOrd="0" parTransId="{99EABF8B-A83E-4BAB-9A81-30FA3004942E}" sibTransId="{3CCF2B7C-DDED-4D4C-8E0F-FAE3E713E5F8}"/>
    <dgm:cxn modelId="{3B69E418-26E0-4D31-BB3A-8DD6E55A4991}" type="presOf" srcId="{0DB645AE-F8D7-44AB-9986-DD8D9DB88806}" destId="{908C0245-D447-4F15-B4BD-AE75A1699B1E}" srcOrd="1" destOrd="0" presId="urn:microsoft.com/office/officeart/2005/8/layout/vProcess5"/>
    <dgm:cxn modelId="{442E2824-2939-45A4-A6EF-08F90C790E0F}" type="presOf" srcId="{5822F3A6-6063-41DD-A2E8-C78CDA96DAF2}" destId="{BBC0132F-E925-473D-A2B9-BFE53D086BE2}" srcOrd="1" destOrd="0" presId="urn:microsoft.com/office/officeart/2005/8/layout/vProcess5"/>
    <dgm:cxn modelId="{21CB9626-8435-4CE6-B8DB-C68A4D373C6A}" type="presOf" srcId="{B893BF84-7719-404E-AF9F-2B62A1706A0B}" destId="{5F75A95D-8E67-4565-BD73-C6B56ADDAEB9}" srcOrd="0" destOrd="0" presId="urn:microsoft.com/office/officeart/2005/8/layout/vProcess5"/>
    <dgm:cxn modelId="{116E2C3F-AFD6-42F3-9119-3339ABA08C31}" type="presOf" srcId="{3DCD5F6E-F100-48FE-B1BA-0FC53AA20AA8}" destId="{1404ABC6-063A-4788-99CE-6D430E240B14}" srcOrd="0" destOrd="0" presId="urn:microsoft.com/office/officeart/2005/8/layout/vProcess5"/>
    <dgm:cxn modelId="{278B4543-B0E9-457F-B217-AB09D4C7A77F}" srcId="{CB7B1179-2A25-4F21-8179-4127ADDEB893}" destId="{BCD52CCF-B193-45C9-81CA-65348D68CC0C}" srcOrd="0" destOrd="0" parTransId="{C23200CC-9755-4D8A-A500-31416860C539}" sibTransId="{B893BF84-7719-404E-AF9F-2B62A1706A0B}"/>
    <dgm:cxn modelId="{EB4E7A44-43D8-45B1-B56F-8900EB7725F5}" srcId="{CB7B1179-2A25-4F21-8179-4127ADDEB893}" destId="{5822F3A6-6063-41DD-A2E8-C78CDA96DAF2}" srcOrd="1" destOrd="0" parTransId="{A8BB91DF-29B9-491F-8CB4-237B29C91B4B}" sibTransId="{3DCD5F6E-F100-48FE-B1BA-0FC53AA20AA8}"/>
    <dgm:cxn modelId="{DD876995-A4D5-4F52-A695-1FF5CBB686F1}" type="presOf" srcId="{0DB645AE-F8D7-44AB-9986-DD8D9DB88806}" destId="{A355DCB0-67E0-4CF7-A5ED-592A546A3915}" srcOrd="0" destOrd="0" presId="urn:microsoft.com/office/officeart/2005/8/layout/vProcess5"/>
    <dgm:cxn modelId="{633F0FAD-0CD7-4370-ADF1-4090CAFE1687}" type="presOf" srcId="{BCD52CCF-B193-45C9-81CA-65348D68CC0C}" destId="{DE60039F-8ED6-4FAE-AD06-82D6769C14BA}" srcOrd="0" destOrd="0" presId="urn:microsoft.com/office/officeart/2005/8/layout/vProcess5"/>
    <dgm:cxn modelId="{DB1C71B3-7510-473B-9DE4-AF5BE5E64F83}" type="presOf" srcId="{CB7B1179-2A25-4F21-8179-4127ADDEB893}" destId="{C732F92E-4697-4271-8213-F382CF0DCF05}" srcOrd="0" destOrd="0" presId="urn:microsoft.com/office/officeart/2005/8/layout/vProcess5"/>
    <dgm:cxn modelId="{8AD666B9-3899-44C3-BCEE-A421AC7F86F3}" type="presOf" srcId="{BCD52CCF-B193-45C9-81CA-65348D68CC0C}" destId="{B759D914-F000-4462-8C57-063AF84D955F}" srcOrd="1" destOrd="0" presId="urn:microsoft.com/office/officeart/2005/8/layout/vProcess5"/>
    <dgm:cxn modelId="{F2851814-E6F3-41AD-BAFA-F7BCD21737C7}" type="presParOf" srcId="{C732F92E-4697-4271-8213-F382CF0DCF05}" destId="{9D03466F-5E06-430D-8544-F1C72EC1FCC1}" srcOrd="0" destOrd="0" presId="urn:microsoft.com/office/officeart/2005/8/layout/vProcess5"/>
    <dgm:cxn modelId="{0AA21D40-643C-44AA-B6D5-21896D3211E2}" type="presParOf" srcId="{C732F92E-4697-4271-8213-F382CF0DCF05}" destId="{DE60039F-8ED6-4FAE-AD06-82D6769C14BA}" srcOrd="1" destOrd="0" presId="urn:microsoft.com/office/officeart/2005/8/layout/vProcess5"/>
    <dgm:cxn modelId="{F16529CA-7202-40D7-BA14-D8CAF178F0AA}" type="presParOf" srcId="{C732F92E-4697-4271-8213-F382CF0DCF05}" destId="{A8315328-3CE6-4965-8B8D-3506AAC023F8}" srcOrd="2" destOrd="0" presId="urn:microsoft.com/office/officeart/2005/8/layout/vProcess5"/>
    <dgm:cxn modelId="{A22B6B3F-8231-45F9-9AAC-805B93EF051F}" type="presParOf" srcId="{C732F92E-4697-4271-8213-F382CF0DCF05}" destId="{A355DCB0-67E0-4CF7-A5ED-592A546A3915}" srcOrd="3" destOrd="0" presId="urn:microsoft.com/office/officeart/2005/8/layout/vProcess5"/>
    <dgm:cxn modelId="{FB045ABF-2FCA-4C69-84D0-6B8870DED8B8}" type="presParOf" srcId="{C732F92E-4697-4271-8213-F382CF0DCF05}" destId="{5F75A95D-8E67-4565-BD73-C6B56ADDAEB9}" srcOrd="4" destOrd="0" presId="urn:microsoft.com/office/officeart/2005/8/layout/vProcess5"/>
    <dgm:cxn modelId="{B01A12F2-C7F5-41EE-A4CC-7458DEEC478B}" type="presParOf" srcId="{C732F92E-4697-4271-8213-F382CF0DCF05}" destId="{1404ABC6-063A-4788-99CE-6D430E240B14}" srcOrd="5" destOrd="0" presId="urn:microsoft.com/office/officeart/2005/8/layout/vProcess5"/>
    <dgm:cxn modelId="{B1EF2DF4-A21F-4501-A10A-21820B33CCB7}" type="presParOf" srcId="{C732F92E-4697-4271-8213-F382CF0DCF05}" destId="{B759D914-F000-4462-8C57-063AF84D955F}" srcOrd="6" destOrd="0" presId="urn:microsoft.com/office/officeart/2005/8/layout/vProcess5"/>
    <dgm:cxn modelId="{85E35B24-3126-47F1-8BF2-1787816C0921}" type="presParOf" srcId="{C732F92E-4697-4271-8213-F382CF0DCF05}" destId="{BBC0132F-E925-473D-A2B9-BFE53D086BE2}" srcOrd="7" destOrd="0" presId="urn:microsoft.com/office/officeart/2005/8/layout/vProcess5"/>
    <dgm:cxn modelId="{DF0605A1-C41C-40F6-BC3C-4403E7370C5D}" type="presParOf" srcId="{C732F92E-4697-4271-8213-F382CF0DCF05}" destId="{908C0245-D447-4F15-B4BD-AE75A1699B1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D101A5-06F3-4887-B8CF-4908FA9264E8}" type="doc">
      <dgm:prSet loTypeId="urn:microsoft.com/office/officeart/2005/8/layout/h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FD622C51-373F-4477-A8ED-2900D96882F0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掛電話</a:t>
          </a:r>
        </a:p>
      </dgm:t>
    </dgm:pt>
    <dgm:pt modelId="{6575AA62-16D0-4B66-9898-E2F049E21B65}" type="parTrans" cxnId="{240D0D4D-EB75-441E-BF90-E56572CA749E}">
      <dgm:prSet/>
      <dgm:spPr/>
      <dgm:t>
        <a:bodyPr/>
        <a:lstStyle/>
        <a:p>
          <a:endParaRPr lang="zh-TW" altLang="en-US"/>
        </a:p>
      </dgm:t>
    </dgm:pt>
    <dgm:pt modelId="{CCFD0604-082D-4D43-B587-E7F0ADD83ADC}" type="sibTrans" cxnId="{240D0D4D-EB75-441E-BF90-E56572CA749E}">
      <dgm:prSet/>
      <dgm:spPr/>
      <dgm:t>
        <a:bodyPr/>
        <a:lstStyle/>
        <a:p>
          <a:endParaRPr lang="zh-TW" altLang="en-US"/>
        </a:p>
      </dgm:t>
    </dgm:pt>
    <dgm:pt modelId="{1FEDD6D2-57DE-4F73-8CFE-0AA5233F6528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我是義守大學的</a:t>
          </a:r>
          <a:r>
            <a:rPr lang="zh-TW" altLang="en-US" sz="2400" b="1" strike="noStrike" dirty="0">
              <a:latin typeface="標楷體" panose="03000509000000000000" pitchFamily="65" charset="-120"/>
              <a:ea typeface="標楷體" panose="03000509000000000000" pitchFamily="65" charset="-120"/>
            </a:rPr>
            <a:t>學妹</a:t>
          </a:r>
          <a:r>
            <a:rPr lang="en-US" altLang="zh-TW" sz="2400" b="1" strike="noStrike" dirty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r>
            <a:rPr lang="zh-TW" altLang="en-US" sz="2400" b="1" strike="noStrike" dirty="0">
              <a:latin typeface="標楷體" panose="03000509000000000000" pitchFamily="65" charset="-120"/>
              <a:ea typeface="標楷體" panose="03000509000000000000" pitchFamily="65" charset="-120"/>
            </a:rPr>
            <a:t>直接掛</a:t>
          </a:r>
        </a:p>
      </dgm:t>
    </dgm:pt>
    <dgm:pt modelId="{4664F29B-1AE9-4ED9-B577-99D1B306EDDD}" type="parTrans" cxnId="{EBF4EA6D-E0E4-42B6-8261-803D7CA5A2EF}">
      <dgm:prSet/>
      <dgm:spPr/>
      <dgm:t>
        <a:bodyPr/>
        <a:lstStyle/>
        <a:p>
          <a:endParaRPr lang="zh-TW" altLang="en-US"/>
        </a:p>
      </dgm:t>
    </dgm:pt>
    <dgm:pt modelId="{C70AEDD6-799B-4EC5-84A1-71083B997ED9}" type="sibTrans" cxnId="{EBF4EA6D-E0E4-42B6-8261-803D7CA5A2EF}">
      <dgm:prSet/>
      <dgm:spPr/>
      <dgm:t>
        <a:bodyPr/>
        <a:lstStyle/>
        <a:p>
          <a:endParaRPr lang="zh-TW" altLang="en-US"/>
        </a:p>
      </dgm:t>
    </dgm:pt>
    <dgm:pt modelId="{D1C83CFC-F4D5-4799-8E31-2404CF7D389C}">
      <dgm:prSet phldrT="[文字]"/>
      <dgm:spPr/>
      <dgm:t>
        <a:bodyPr/>
        <a:lstStyle/>
        <a:p>
          <a:r>
            <a:rPr lang="zh-TW" altLang="en-US" b="1" i="0" dirty="0">
              <a:latin typeface="標楷體" panose="03000509000000000000" pitchFamily="65" charset="-120"/>
              <a:ea typeface="標楷體" panose="03000509000000000000" pitchFamily="65" charset="-120"/>
            </a:rPr>
            <a:t>沒空</a:t>
          </a:r>
        </a:p>
      </dgm:t>
    </dgm:pt>
    <dgm:pt modelId="{CFA3F774-0ACB-4FAC-A7BE-B46811BC35F4}" type="parTrans" cxnId="{729C5B7D-00E6-4D01-A9AC-B65674F6A68B}">
      <dgm:prSet/>
      <dgm:spPr/>
      <dgm:t>
        <a:bodyPr/>
        <a:lstStyle/>
        <a:p>
          <a:endParaRPr lang="zh-TW" altLang="en-US"/>
        </a:p>
      </dgm:t>
    </dgm:pt>
    <dgm:pt modelId="{32ED7947-B265-4244-B30B-3563324AD02E}" type="sibTrans" cxnId="{729C5B7D-00E6-4D01-A9AC-B65674F6A68B}">
      <dgm:prSet/>
      <dgm:spPr/>
      <dgm:t>
        <a:bodyPr/>
        <a:lstStyle/>
        <a:p>
          <a:endParaRPr lang="zh-TW" altLang="en-US"/>
        </a:p>
      </dgm:t>
    </dgm:pt>
    <dgm:pt modelId="{43C341ED-AB48-4717-A111-52EA9F4B85F1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現在沒空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何時方便再與學長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姊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聯繫呢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B22929D-390C-4DB9-AE3A-8E7159C8360D}" type="parTrans" cxnId="{0C2466D8-840B-4536-AA7C-CD76D6ADB43B}">
      <dgm:prSet/>
      <dgm:spPr/>
      <dgm:t>
        <a:bodyPr/>
        <a:lstStyle/>
        <a:p>
          <a:endParaRPr lang="zh-TW" altLang="en-US"/>
        </a:p>
      </dgm:t>
    </dgm:pt>
    <dgm:pt modelId="{CE2A5BFA-1010-413C-9266-35F19A2D7C07}" type="sibTrans" cxnId="{0C2466D8-840B-4536-AA7C-CD76D6ADB43B}">
      <dgm:prSet/>
      <dgm:spPr/>
      <dgm:t>
        <a:bodyPr/>
        <a:lstStyle/>
        <a:p>
          <a:endParaRPr lang="zh-TW" altLang="en-US"/>
        </a:p>
      </dgm:t>
    </dgm:pt>
    <dgm:pt modelId="{B6079CB8-686B-40DB-81E6-563DFCD9820B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鍥而不捨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5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通不嫌多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72EF38D-F660-4F79-8146-22D7298143DF}" type="parTrans" cxnId="{613E01FD-FE0F-446B-9A7E-230E3C4EA054}">
      <dgm:prSet/>
      <dgm:spPr/>
      <dgm:t>
        <a:bodyPr/>
        <a:lstStyle/>
        <a:p>
          <a:endParaRPr lang="zh-TW" altLang="en-US"/>
        </a:p>
      </dgm:t>
    </dgm:pt>
    <dgm:pt modelId="{86664263-7AF2-4AA1-B44E-2F5C1645D861}" type="sibTrans" cxnId="{613E01FD-FE0F-446B-9A7E-230E3C4EA054}">
      <dgm:prSet/>
      <dgm:spPr/>
      <dgm:t>
        <a:bodyPr/>
        <a:lstStyle/>
        <a:p>
          <a:endParaRPr lang="zh-TW" altLang="en-US"/>
        </a:p>
      </dgm:t>
    </dgm:pt>
    <dgm:pt modelId="{899BEC2B-E1F5-4550-9942-BE53B525DF56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打過了</a:t>
          </a:r>
        </a:p>
      </dgm:t>
    </dgm:pt>
    <dgm:pt modelId="{FF52B5BE-3736-470B-A2E1-A0EF178042AF}" type="parTrans" cxnId="{2EB9660E-D3AC-4681-9F66-A13BD0C32B91}">
      <dgm:prSet/>
      <dgm:spPr/>
      <dgm:t>
        <a:bodyPr/>
        <a:lstStyle/>
        <a:p>
          <a:endParaRPr lang="zh-TW" altLang="en-US"/>
        </a:p>
      </dgm:t>
    </dgm:pt>
    <dgm:pt modelId="{62C7D2A0-9DC6-4ACF-A166-31205967AFA8}" type="sibTrans" cxnId="{2EB9660E-D3AC-4681-9F66-A13BD0C32B91}">
      <dgm:prSet/>
      <dgm:spPr/>
      <dgm:t>
        <a:bodyPr/>
        <a:lstStyle/>
        <a:p>
          <a:endParaRPr lang="zh-TW" altLang="en-US"/>
        </a:p>
      </dgm:t>
    </dgm:pt>
    <dgm:pt modelId="{54BA5F4A-3A80-4144-8C87-488E89971974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不好意思，打擾您了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。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CF738D-6718-48A2-80FD-8D0E970AF49B}" type="parTrans" cxnId="{376FA692-21A8-4CE4-B896-CC5352317E29}">
      <dgm:prSet/>
      <dgm:spPr/>
      <dgm:t>
        <a:bodyPr/>
        <a:lstStyle/>
        <a:p>
          <a:endParaRPr lang="zh-TW" altLang="en-US"/>
        </a:p>
      </dgm:t>
    </dgm:pt>
    <dgm:pt modelId="{A9721A8D-EA93-4EC0-96DF-1FB56C99D285}" type="sibTrans" cxnId="{376FA692-21A8-4CE4-B896-CC5352317E29}">
      <dgm:prSet/>
      <dgm:spPr/>
      <dgm:t>
        <a:bodyPr/>
        <a:lstStyle/>
        <a:p>
          <a:endParaRPr lang="zh-TW" altLang="en-US"/>
        </a:p>
      </dgm:t>
    </dgm:pt>
    <dgm:pt modelId="{0BEC3DFB-A1BB-4D7E-BE11-28E1C65FF540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歡迎學長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姊）有空回學校</a:t>
          </a:r>
        </a:p>
      </dgm:t>
    </dgm:pt>
    <dgm:pt modelId="{E8C211DF-5D61-4DDF-8083-671A985A6B04}" type="parTrans" cxnId="{AE0EF656-5188-45DC-9C45-111C773EFCFE}">
      <dgm:prSet/>
      <dgm:spPr/>
      <dgm:t>
        <a:bodyPr/>
        <a:lstStyle/>
        <a:p>
          <a:endParaRPr lang="zh-TW" altLang="en-US"/>
        </a:p>
      </dgm:t>
    </dgm:pt>
    <dgm:pt modelId="{688D8B11-2E59-4817-A7A7-48AE70D5F3DF}" type="sibTrans" cxnId="{AE0EF656-5188-45DC-9C45-111C773EFCFE}">
      <dgm:prSet/>
      <dgm:spPr/>
      <dgm:t>
        <a:bodyPr/>
        <a:lstStyle/>
        <a:p>
          <a:endParaRPr lang="zh-TW" altLang="en-US"/>
        </a:p>
      </dgm:t>
    </dgm:pt>
    <dgm:pt modelId="{EE12A1A7-1EE8-4E86-9093-5AE03E732909}">
      <dgm:prSet phldrT="[文字]"/>
      <dgm:spPr/>
      <dgm:t>
        <a:bodyPr/>
        <a:lstStyle/>
        <a:p>
          <a:r>
            <a:rPr lang="zh-TW" altLang="en-US" b="1" dirty="0">
              <a:latin typeface="標楷體" panose="03000509000000000000" pitchFamily="65" charset="-120"/>
              <a:ea typeface="標楷體" panose="03000509000000000000" pitchFamily="65" charset="-120"/>
            </a:rPr>
            <a:t>已填完</a:t>
          </a:r>
        </a:p>
      </dgm:t>
    </dgm:pt>
    <dgm:pt modelId="{6636148A-A1E0-4823-89EB-630471D09735}" type="parTrans" cxnId="{655B49CD-3467-4339-96DC-C4ED0BA15B77}">
      <dgm:prSet/>
      <dgm:spPr/>
      <dgm:t>
        <a:bodyPr/>
        <a:lstStyle/>
        <a:p>
          <a:endParaRPr lang="zh-TW" altLang="en-US"/>
        </a:p>
      </dgm:t>
    </dgm:pt>
    <dgm:pt modelId="{82E3DE82-AB6C-47C2-B353-29A45204DF70}" type="sibTrans" cxnId="{655B49CD-3467-4339-96DC-C4ED0BA15B77}">
      <dgm:prSet/>
      <dgm:spPr/>
      <dgm:t>
        <a:bodyPr/>
        <a:lstStyle/>
        <a:p>
          <a:endParaRPr lang="zh-TW" altLang="en-US"/>
        </a:p>
      </dgm:t>
    </dgm:pt>
    <dgm:pt modelId="{10A5A6E8-F31B-4EC6-86CC-FBE6A7AD7257}">
      <dgm:prSet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感謝學長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姊）的協助</a:t>
          </a:r>
        </a:p>
      </dgm:t>
    </dgm:pt>
    <dgm:pt modelId="{2BE8A3B7-8B41-47E5-B6FD-218131809A18}" type="parTrans" cxnId="{FE7ABC31-4904-4F91-A135-2822D7F87658}">
      <dgm:prSet/>
      <dgm:spPr/>
      <dgm:t>
        <a:bodyPr/>
        <a:lstStyle/>
        <a:p>
          <a:endParaRPr lang="zh-TW" altLang="en-US"/>
        </a:p>
      </dgm:t>
    </dgm:pt>
    <dgm:pt modelId="{D8314A67-D252-44BB-8BA9-5430D98CCD04}" type="sibTrans" cxnId="{FE7ABC31-4904-4F91-A135-2822D7F87658}">
      <dgm:prSet/>
      <dgm:spPr/>
      <dgm:t>
        <a:bodyPr/>
        <a:lstStyle/>
        <a:p>
          <a:endParaRPr lang="zh-TW" altLang="en-US"/>
        </a:p>
      </dgm:t>
    </dgm:pt>
    <dgm:pt modelId="{E2DE9352-6B11-404B-9474-6E635FF70D04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請學長</a:t>
          </a:r>
          <a:r>
            <a:rPr lang="en-US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姊）協助宣導班上同學上網填寫</a:t>
          </a:r>
        </a:p>
      </dgm:t>
    </dgm:pt>
    <dgm:pt modelId="{5FD728C6-121B-4AF9-9221-BC20FCF3A742}" type="parTrans" cxnId="{D86822FE-0EFA-4A26-82A0-83B1A7781467}">
      <dgm:prSet/>
      <dgm:spPr/>
      <dgm:t>
        <a:bodyPr/>
        <a:lstStyle/>
        <a:p>
          <a:endParaRPr lang="zh-TW" altLang="en-US"/>
        </a:p>
      </dgm:t>
    </dgm:pt>
    <dgm:pt modelId="{B94E644C-2305-4227-A077-CF6FCC652AEF}" type="sibTrans" cxnId="{D86822FE-0EFA-4A26-82A0-83B1A7781467}">
      <dgm:prSet/>
      <dgm:spPr/>
      <dgm:t>
        <a:bodyPr/>
        <a:lstStyle/>
        <a:p>
          <a:endParaRPr lang="zh-TW" altLang="en-US"/>
        </a:p>
      </dgm:t>
    </dgm:pt>
    <dgm:pt modelId="{A4DA831F-EB2A-4CB5-B57D-5FE22D8E19A8}" type="pres">
      <dgm:prSet presAssocID="{66D101A5-06F3-4887-B8CF-4908FA9264E8}" presName="Name0" presStyleCnt="0">
        <dgm:presLayoutVars>
          <dgm:dir/>
          <dgm:animLvl val="lvl"/>
          <dgm:resizeHandles val="exact"/>
        </dgm:presLayoutVars>
      </dgm:prSet>
      <dgm:spPr/>
    </dgm:pt>
    <dgm:pt modelId="{F9201684-DDA2-428E-B295-555D541C255A}" type="pres">
      <dgm:prSet presAssocID="{FD622C51-373F-4477-A8ED-2900D96882F0}" presName="composite" presStyleCnt="0"/>
      <dgm:spPr/>
    </dgm:pt>
    <dgm:pt modelId="{5F61373C-07E8-4AFF-AB06-CEA45FED7628}" type="pres">
      <dgm:prSet presAssocID="{FD622C51-373F-4477-A8ED-2900D96882F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4FB08A7-43C5-4FAB-B09F-B2320A99DCFF}" type="pres">
      <dgm:prSet presAssocID="{FD622C51-373F-4477-A8ED-2900D96882F0}" presName="desTx" presStyleLbl="alignAccFollowNode1" presStyleIdx="0" presStyleCnt="4">
        <dgm:presLayoutVars>
          <dgm:bulletEnabled val="1"/>
        </dgm:presLayoutVars>
      </dgm:prSet>
      <dgm:spPr/>
    </dgm:pt>
    <dgm:pt modelId="{13D6CF41-9EB2-4EF4-95DE-7E0479D9D665}" type="pres">
      <dgm:prSet presAssocID="{CCFD0604-082D-4D43-B587-E7F0ADD83ADC}" presName="space" presStyleCnt="0"/>
      <dgm:spPr/>
    </dgm:pt>
    <dgm:pt modelId="{9FED17D7-9EC2-4EF8-AF5F-2819016DF668}" type="pres">
      <dgm:prSet presAssocID="{D1C83CFC-F4D5-4799-8E31-2404CF7D389C}" presName="composite" presStyleCnt="0"/>
      <dgm:spPr/>
    </dgm:pt>
    <dgm:pt modelId="{9DC81893-7832-4F79-BB7F-7F55CD54E1AA}" type="pres">
      <dgm:prSet presAssocID="{D1C83CFC-F4D5-4799-8E31-2404CF7D389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D83B6BB4-286D-42D9-9658-F172FF8ACBAB}" type="pres">
      <dgm:prSet presAssocID="{D1C83CFC-F4D5-4799-8E31-2404CF7D389C}" presName="desTx" presStyleLbl="alignAccFollowNode1" presStyleIdx="1" presStyleCnt="4">
        <dgm:presLayoutVars>
          <dgm:bulletEnabled val="1"/>
        </dgm:presLayoutVars>
      </dgm:prSet>
      <dgm:spPr/>
    </dgm:pt>
    <dgm:pt modelId="{8FA1639F-82B8-4029-AC43-C99010D27B7C}" type="pres">
      <dgm:prSet presAssocID="{32ED7947-B265-4244-B30B-3563324AD02E}" presName="space" presStyleCnt="0"/>
      <dgm:spPr/>
    </dgm:pt>
    <dgm:pt modelId="{647CAABF-6CA5-46FD-95E7-79CC1F0F701A}" type="pres">
      <dgm:prSet presAssocID="{899BEC2B-E1F5-4550-9942-BE53B525DF56}" presName="composite" presStyleCnt="0"/>
      <dgm:spPr/>
    </dgm:pt>
    <dgm:pt modelId="{654D3A35-2E2F-4AA4-9091-B99E70B90700}" type="pres">
      <dgm:prSet presAssocID="{899BEC2B-E1F5-4550-9942-BE53B525DF5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5A9BE36-6D57-4AAC-9EEC-40386BC47444}" type="pres">
      <dgm:prSet presAssocID="{899BEC2B-E1F5-4550-9942-BE53B525DF56}" presName="desTx" presStyleLbl="alignAccFollowNode1" presStyleIdx="2" presStyleCnt="4">
        <dgm:presLayoutVars>
          <dgm:bulletEnabled val="1"/>
        </dgm:presLayoutVars>
      </dgm:prSet>
      <dgm:spPr/>
    </dgm:pt>
    <dgm:pt modelId="{9334E1E1-8224-4BCF-B1E7-C9444C46F9D8}" type="pres">
      <dgm:prSet presAssocID="{62C7D2A0-9DC6-4ACF-A166-31205967AFA8}" presName="space" presStyleCnt="0"/>
      <dgm:spPr/>
    </dgm:pt>
    <dgm:pt modelId="{83A34083-A90A-4C85-BDEE-EF54A38D22F6}" type="pres">
      <dgm:prSet presAssocID="{EE12A1A7-1EE8-4E86-9093-5AE03E732909}" presName="composite" presStyleCnt="0"/>
      <dgm:spPr/>
    </dgm:pt>
    <dgm:pt modelId="{73605A66-9B19-45FB-AE6E-C83DFADA0CE3}" type="pres">
      <dgm:prSet presAssocID="{EE12A1A7-1EE8-4E86-9093-5AE03E73290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63B6A89-7DF9-42F8-A8D3-CC0F4F8052B0}" type="pres">
      <dgm:prSet presAssocID="{EE12A1A7-1EE8-4E86-9093-5AE03E732909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EB9660E-D3AC-4681-9F66-A13BD0C32B91}" srcId="{66D101A5-06F3-4887-B8CF-4908FA9264E8}" destId="{899BEC2B-E1F5-4550-9942-BE53B525DF56}" srcOrd="2" destOrd="0" parTransId="{FF52B5BE-3736-470B-A2E1-A0EF178042AF}" sibTransId="{62C7D2A0-9DC6-4ACF-A166-31205967AFA8}"/>
    <dgm:cxn modelId="{7C4A221F-084F-4220-929E-CC7683BDADB6}" type="presOf" srcId="{B6079CB8-686B-40DB-81E6-563DFCD9820B}" destId="{D83B6BB4-286D-42D9-9658-F172FF8ACBAB}" srcOrd="0" destOrd="1" presId="urn:microsoft.com/office/officeart/2005/8/layout/hList1"/>
    <dgm:cxn modelId="{FE7ABC31-4904-4F91-A135-2822D7F87658}" srcId="{EE12A1A7-1EE8-4E86-9093-5AE03E732909}" destId="{10A5A6E8-F31B-4EC6-86CC-FBE6A7AD7257}" srcOrd="0" destOrd="0" parTransId="{2BE8A3B7-8B41-47E5-B6FD-218131809A18}" sibTransId="{D8314A67-D252-44BB-8BA9-5430D98CCD04}"/>
    <dgm:cxn modelId="{D141675D-85F2-4E22-BA4A-81429BF94722}" type="presOf" srcId="{E2DE9352-6B11-404B-9474-6E635FF70D04}" destId="{C63B6A89-7DF9-42F8-A8D3-CC0F4F8052B0}" srcOrd="0" destOrd="1" presId="urn:microsoft.com/office/officeart/2005/8/layout/hList1"/>
    <dgm:cxn modelId="{8607E25F-AA6F-4EE7-B204-9B60237DD7B3}" type="presOf" srcId="{899BEC2B-E1F5-4550-9942-BE53B525DF56}" destId="{654D3A35-2E2F-4AA4-9091-B99E70B90700}" srcOrd="0" destOrd="0" presId="urn:microsoft.com/office/officeart/2005/8/layout/hList1"/>
    <dgm:cxn modelId="{240D0D4D-EB75-441E-BF90-E56572CA749E}" srcId="{66D101A5-06F3-4887-B8CF-4908FA9264E8}" destId="{FD622C51-373F-4477-A8ED-2900D96882F0}" srcOrd="0" destOrd="0" parTransId="{6575AA62-16D0-4B66-9898-E2F049E21B65}" sibTransId="{CCFD0604-082D-4D43-B587-E7F0ADD83ADC}"/>
    <dgm:cxn modelId="{EBF4EA6D-E0E4-42B6-8261-803D7CA5A2EF}" srcId="{FD622C51-373F-4477-A8ED-2900D96882F0}" destId="{1FEDD6D2-57DE-4F73-8CFE-0AA5233F6528}" srcOrd="0" destOrd="0" parTransId="{4664F29B-1AE9-4ED9-B577-99D1B306EDDD}" sibTransId="{C70AEDD6-799B-4EC5-84A1-71083B997ED9}"/>
    <dgm:cxn modelId="{AE0EF656-5188-45DC-9C45-111C773EFCFE}" srcId="{899BEC2B-E1F5-4550-9942-BE53B525DF56}" destId="{0BEC3DFB-A1BB-4D7E-BE11-28E1C65FF540}" srcOrd="1" destOrd="0" parTransId="{E8C211DF-5D61-4DDF-8083-671A985A6B04}" sibTransId="{688D8B11-2E59-4817-A7A7-48AE70D5F3DF}"/>
    <dgm:cxn modelId="{729C5B7D-00E6-4D01-A9AC-B65674F6A68B}" srcId="{66D101A5-06F3-4887-B8CF-4908FA9264E8}" destId="{D1C83CFC-F4D5-4799-8E31-2404CF7D389C}" srcOrd="1" destOrd="0" parTransId="{CFA3F774-0ACB-4FAC-A7BE-B46811BC35F4}" sibTransId="{32ED7947-B265-4244-B30B-3563324AD02E}"/>
    <dgm:cxn modelId="{EE4CAE81-0C36-425D-B11B-8529FFAEB285}" type="presOf" srcId="{0BEC3DFB-A1BB-4D7E-BE11-28E1C65FF540}" destId="{B5A9BE36-6D57-4AAC-9EEC-40386BC47444}" srcOrd="0" destOrd="1" presId="urn:microsoft.com/office/officeart/2005/8/layout/hList1"/>
    <dgm:cxn modelId="{376FA692-21A8-4CE4-B896-CC5352317E29}" srcId="{899BEC2B-E1F5-4550-9942-BE53B525DF56}" destId="{54BA5F4A-3A80-4144-8C87-488E89971974}" srcOrd="0" destOrd="0" parTransId="{97CF738D-6718-48A2-80FD-8D0E970AF49B}" sibTransId="{A9721A8D-EA93-4EC0-96DF-1FB56C99D285}"/>
    <dgm:cxn modelId="{3A1FCD9B-2D6B-4555-8A57-A02D1C843BDA}" type="presOf" srcId="{1FEDD6D2-57DE-4F73-8CFE-0AA5233F6528}" destId="{74FB08A7-43C5-4FAB-B09F-B2320A99DCFF}" srcOrd="0" destOrd="0" presId="urn:microsoft.com/office/officeart/2005/8/layout/hList1"/>
    <dgm:cxn modelId="{E0C815A0-6740-4187-9F82-4E95FD7158B9}" type="presOf" srcId="{54BA5F4A-3A80-4144-8C87-488E89971974}" destId="{B5A9BE36-6D57-4AAC-9EEC-40386BC47444}" srcOrd="0" destOrd="0" presId="urn:microsoft.com/office/officeart/2005/8/layout/hList1"/>
    <dgm:cxn modelId="{5EC5A1A8-5E13-4CC0-A15E-6FAE64F12C12}" type="presOf" srcId="{43C341ED-AB48-4717-A111-52EA9F4B85F1}" destId="{D83B6BB4-286D-42D9-9658-F172FF8ACBAB}" srcOrd="0" destOrd="0" presId="urn:microsoft.com/office/officeart/2005/8/layout/hList1"/>
    <dgm:cxn modelId="{FB54CEA9-FB51-4277-BB4D-5DFE27D8269B}" type="presOf" srcId="{FD622C51-373F-4477-A8ED-2900D96882F0}" destId="{5F61373C-07E8-4AFF-AB06-CEA45FED7628}" srcOrd="0" destOrd="0" presId="urn:microsoft.com/office/officeart/2005/8/layout/hList1"/>
    <dgm:cxn modelId="{3BB38DB7-71B3-4BB7-A26D-FADFC500B604}" type="presOf" srcId="{D1C83CFC-F4D5-4799-8E31-2404CF7D389C}" destId="{9DC81893-7832-4F79-BB7F-7F55CD54E1AA}" srcOrd="0" destOrd="0" presId="urn:microsoft.com/office/officeart/2005/8/layout/hList1"/>
    <dgm:cxn modelId="{655B49CD-3467-4339-96DC-C4ED0BA15B77}" srcId="{66D101A5-06F3-4887-B8CF-4908FA9264E8}" destId="{EE12A1A7-1EE8-4E86-9093-5AE03E732909}" srcOrd="3" destOrd="0" parTransId="{6636148A-A1E0-4823-89EB-630471D09735}" sibTransId="{82E3DE82-AB6C-47C2-B353-29A45204DF70}"/>
    <dgm:cxn modelId="{0C2466D8-840B-4536-AA7C-CD76D6ADB43B}" srcId="{D1C83CFC-F4D5-4799-8E31-2404CF7D389C}" destId="{43C341ED-AB48-4717-A111-52EA9F4B85F1}" srcOrd="0" destOrd="0" parTransId="{2B22929D-390C-4DB9-AE3A-8E7159C8360D}" sibTransId="{CE2A5BFA-1010-413C-9266-35F19A2D7C07}"/>
    <dgm:cxn modelId="{CE511CE7-6975-422B-9ACD-DCB86470970A}" type="presOf" srcId="{10A5A6E8-F31B-4EC6-86CC-FBE6A7AD7257}" destId="{C63B6A89-7DF9-42F8-A8D3-CC0F4F8052B0}" srcOrd="0" destOrd="0" presId="urn:microsoft.com/office/officeart/2005/8/layout/hList1"/>
    <dgm:cxn modelId="{0B3370EE-E2D8-4A4E-8B58-567BF8667E53}" type="presOf" srcId="{EE12A1A7-1EE8-4E86-9093-5AE03E732909}" destId="{73605A66-9B19-45FB-AE6E-C83DFADA0CE3}" srcOrd="0" destOrd="0" presId="urn:microsoft.com/office/officeart/2005/8/layout/hList1"/>
    <dgm:cxn modelId="{78929BFA-D141-410F-AC2C-B00A874B5373}" type="presOf" srcId="{66D101A5-06F3-4887-B8CF-4908FA9264E8}" destId="{A4DA831F-EB2A-4CB5-B57D-5FE22D8E19A8}" srcOrd="0" destOrd="0" presId="urn:microsoft.com/office/officeart/2005/8/layout/hList1"/>
    <dgm:cxn modelId="{613E01FD-FE0F-446B-9A7E-230E3C4EA054}" srcId="{D1C83CFC-F4D5-4799-8E31-2404CF7D389C}" destId="{B6079CB8-686B-40DB-81E6-563DFCD9820B}" srcOrd="1" destOrd="0" parTransId="{372EF38D-F660-4F79-8146-22D7298143DF}" sibTransId="{86664263-7AF2-4AA1-B44E-2F5C1645D861}"/>
    <dgm:cxn modelId="{D86822FE-0EFA-4A26-82A0-83B1A7781467}" srcId="{EE12A1A7-1EE8-4E86-9093-5AE03E732909}" destId="{E2DE9352-6B11-404B-9474-6E635FF70D04}" srcOrd="1" destOrd="0" parTransId="{5FD728C6-121B-4AF9-9221-BC20FCF3A742}" sibTransId="{B94E644C-2305-4227-A077-CF6FCC652AEF}"/>
    <dgm:cxn modelId="{9DD8FD40-058E-4575-8158-8581BF1892E0}" type="presParOf" srcId="{A4DA831F-EB2A-4CB5-B57D-5FE22D8E19A8}" destId="{F9201684-DDA2-428E-B295-555D541C255A}" srcOrd="0" destOrd="0" presId="urn:microsoft.com/office/officeart/2005/8/layout/hList1"/>
    <dgm:cxn modelId="{CE3077A1-F7D8-4306-A06C-F932BB790B69}" type="presParOf" srcId="{F9201684-DDA2-428E-B295-555D541C255A}" destId="{5F61373C-07E8-4AFF-AB06-CEA45FED7628}" srcOrd="0" destOrd="0" presId="urn:microsoft.com/office/officeart/2005/8/layout/hList1"/>
    <dgm:cxn modelId="{E8186CA9-7B26-4D4E-8333-9253A8B56869}" type="presParOf" srcId="{F9201684-DDA2-428E-B295-555D541C255A}" destId="{74FB08A7-43C5-4FAB-B09F-B2320A99DCFF}" srcOrd="1" destOrd="0" presId="urn:microsoft.com/office/officeart/2005/8/layout/hList1"/>
    <dgm:cxn modelId="{78E00E65-A43A-47B3-9BA8-827AC08F07DD}" type="presParOf" srcId="{A4DA831F-EB2A-4CB5-B57D-5FE22D8E19A8}" destId="{13D6CF41-9EB2-4EF4-95DE-7E0479D9D665}" srcOrd="1" destOrd="0" presId="urn:microsoft.com/office/officeart/2005/8/layout/hList1"/>
    <dgm:cxn modelId="{A1AA5EDA-8A18-4B53-A440-A900E3DD17F5}" type="presParOf" srcId="{A4DA831F-EB2A-4CB5-B57D-5FE22D8E19A8}" destId="{9FED17D7-9EC2-4EF8-AF5F-2819016DF668}" srcOrd="2" destOrd="0" presId="urn:microsoft.com/office/officeart/2005/8/layout/hList1"/>
    <dgm:cxn modelId="{C6288E01-8AF8-43FC-A262-76F53A864C15}" type="presParOf" srcId="{9FED17D7-9EC2-4EF8-AF5F-2819016DF668}" destId="{9DC81893-7832-4F79-BB7F-7F55CD54E1AA}" srcOrd="0" destOrd="0" presId="urn:microsoft.com/office/officeart/2005/8/layout/hList1"/>
    <dgm:cxn modelId="{AE5FB230-F0D7-4A34-90F6-951469C6EF65}" type="presParOf" srcId="{9FED17D7-9EC2-4EF8-AF5F-2819016DF668}" destId="{D83B6BB4-286D-42D9-9658-F172FF8ACBAB}" srcOrd="1" destOrd="0" presId="urn:microsoft.com/office/officeart/2005/8/layout/hList1"/>
    <dgm:cxn modelId="{33248C4E-D6C4-4378-A303-4833EC3D0E0C}" type="presParOf" srcId="{A4DA831F-EB2A-4CB5-B57D-5FE22D8E19A8}" destId="{8FA1639F-82B8-4029-AC43-C99010D27B7C}" srcOrd="3" destOrd="0" presId="urn:microsoft.com/office/officeart/2005/8/layout/hList1"/>
    <dgm:cxn modelId="{5E1004F6-7FBC-43E4-83F8-04C26B2771AD}" type="presParOf" srcId="{A4DA831F-EB2A-4CB5-B57D-5FE22D8E19A8}" destId="{647CAABF-6CA5-46FD-95E7-79CC1F0F701A}" srcOrd="4" destOrd="0" presId="urn:microsoft.com/office/officeart/2005/8/layout/hList1"/>
    <dgm:cxn modelId="{094ACB40-7A66-482D-A2F9-DA4D8990E0F2}" type="presParOf" srcId="{647CAABF-6CA5-46FD-95E7-79CC1F0F701A}" destId="{654D3A35-2E2F-4AA4-9091-B99E70B90700}" srcOrd="0" destOrd="0" presId="urn:microsoft.com/office/officeart/2005/8/layout/hList1"/>
    <dgm:cxn modelId="{215F6557-6205-4D63-90EA-5CB725C31297}" type="presParOf" srcId="{647CAABF-6CA5-46FD-95E7-79CC1F0F701A}" destId="{B5A9BE36-6D57-4AAC-9EEC-40386BC47444}" srcOrd="1" destOrd="0" presId="urn:microsoft.com/office/officeart/2005/8/layout/hList1"/>
    <dgm:cxn modelId="{D4C2AA67-318F-4243-B888-9D75AE040523}" type="presParOf" srcId="{A4DA831F-EB2A-4CB5-B57D-5FE22D8E19A8}" destId="{9334E1E1-8224-4BCF-B1E7-C9444C46F9D8}" srcOrd="5" destOrd="0" presId="urn:microsoft.com/office/officeart/2005/8/layout/hList1"/>
    <dgm:cxn modelId="{B0477F5C-7A2B-454B-B826-AD04E11A9B69}" type="presParOf" srcId="{A4DA831F-EB2A-4CB5-B57D-5FE22D8E19A8}" destId="{83A34083-A90A-4C85-BDEE-EF54A38D22F6}" srcOrd="6" destOrd="0" presId="urn:microsoft.com/office/officeart/2005/8/layout/hList1"/>
    <dgm:cxn modelId="{A4464533-40C8-456C-9A56-7EE6CEF49498}" type="presParOf" srcId="{83A34083-A90A-4C85-BDEE-EF54A38D22F6}" destId="{73605A66-9B19-45FB-AE6E-C83DFADA0CE3}" srcOrd="0" destOrd="0" presId="urn:microsoft.com/office/officeart/2005/8/layout/hList1"/>
    <dgm:cxn modelId="{AF094E43-902E-4202-B30A-18504F630334}" type="presParOf" srcId="{83A34083-A90A-4C85-BDEE-EF54A38D22F6}" destId="{C63B6A89-7DF9-42F8-A8D3-CC0F4F8052B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D101A5-06F3-4887-B8CF-4908FA9264E8}" type="doc">
      <dgm:prSet loTypeId="urn:microsoft.com/office/officeart/2005/8/layout/hList6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zh-TW" altLang="en-US"/>
        </a:p>
      </dgm:t>
    </dgm:pt>
    <dgm:pt modelId="{FD622C51-373F-4477-A8ED-2900D96882F0}">
      <dgm:prSet phldrT="[文字]" custT="1"/>
      <dgm:spPr/>
      <dgm:t>
        <a:bodyPr/>
        <a:lstStyle/>
        <a:p>
          <a:r>
            <a:rPr lang="zh-TW" altLang="en-US" sz="2500" b="1" dirty="0">
              <a:latin typeface="標楷體" panose="03000509000000000000" pitchFamily="65" charset="-120"/>
              <a:ea typeface="標楷體" panose="03000509000000000000" pitchFamily="65" charset="-120"/>
            </a:rPr>
            <a:t>工作職業類型</a:t>
          </a:r>
        </a:p>
      </dgm:t>
    </dgm:pt>
    <dgm:pt modelId="{6575AA62-16D0-4B66-9898-E2F049E21B65}" type="parTrans" cxnId="{240D0D4D-EB75-441E-BF90-E56572CA749E}">
      <dgm:prSet/>
      <dgm:spPr/>
      <dgm:t>
        <a:bodyPr/>
        <a:lstStyle/>
        <a:p>
          <a:endParaRPr lang="zh-TW" altLang="en-US"/>
        </a:p>
      </dgm:t>
    </dgm:pt>
    <dgm:pt modelId="{CCFD0604-082D-4D43-B587-E7F0ADD83ADC}" type="sibTrans" cxnId="{240D0D4D-EB75-441E-BF90-E56572CA749E}">
      <dgm:prSet/>
      <dgm:spPr/>
      <dgm:t>
        <a:bodyPr/>
        <a:lstStyle/>
        <a:p>
          <a:endParaRPr lang="zh-TW" altLang="en-US"/>
        </a:p>
      </dgm:t>
    </dgm:pt>
    <dgm:pt modelId="{1FEDD6D2-57DE-4F73-8CFE-0AA5233F6528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土木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建築</a:t>
          </a:r>
          <a:endParaRPr lang="zh-TW" altLang="en-US" sz="2400" b="1" strike="noStrike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664F29B-1AE9-4ED9-B577-99D1B306EDDD}" type="parTrans" cxnId="{EBF4EA6D-E0E4-42B6-8261-803D7CA5A2EF}">
      <dgm:prSet/>
      <dgm:spPr/>
      <dgm:t>
        <a:bodyPr/>
        <a:lstStyle/>
        <a:p>
          <a:endParaRPr lang="zh-TW" altLang="en-US"/>
        </a:p>
      </dgm:t>
    </dgm:pt>
    <dgm:pt modelId="{C70AEDD6-799B-4EC5-84A1-71083B997ED9}" type="sibTrans" cxnId="{EBF4EA6D-E0E4-42B6-8261-803D7CA5A2EF}">
      <dgm:prSet/>
      <dgm:spPr/>
      <dgm:t>
        <a:bodyPr/>
        <a:lstStyle/>
        <a:p>
          <a:endParaRPr lang="zh-TW" altLang="en-US"/>
        </a:p>
      </dgm:t>
    </dgm:pt>
    <dgm:pt modelId="{6D5572C1-FD2F-4071-B0C6-6A3D9B4FF057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工管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製造、物流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18E6D9-15F3-47CA-87E7-EE2D350F6B47}" type="parTrans" cxnId="{96A37FED-068C-4A6A-AFAC-32C17DE44A21}">
      <dgm:prSet/>
      <dgm:spPr/>
      <dgm:t>
        <a:bodyPr/>
        <a:lstStyle/>
        <a:p>
          <a:endParaRPr lang="zh-TW" altLang="en-US"/>
        </a:p>
      </dgm:t>
    </dgm:pt>
    <dgm:pt modelId="{9E9C5C7C-2A1F-4B44-AE59-7B24A81F7443}" type="sibTrans" cxnId="{96A37FED-068C-4A6A-AFAC-32C17DE44A21}">
      <dgm:prSet/>
      <dgm:spPr/>
      <dgm:t>
        <a:bodyPr/>
        <a:lstStyle/>
        <a:p>
          <a:endParaRPr lang="zh-TW" altLang="en-US"/>
        </a:p>
      </dgm:t>
    </dgm:pt>
    <dgm:pt modelId="{D1C83CFC-F4D5-4799-8E31-2404CF7D389C}">
      <dgm:prSet phldrT="[文字]" custT="1"/>
      <dgm:spPr/>
      <dgm:t>
        <a:bodyPr/>
        <a:lstStyle/>
        <a:p>
          <a:r>
            <a: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rPr>
            <a:t>每月收入</a:t>
          </a:r>
        </a:p>
      </dgm:t>
    </dgm:pt>
    <dgm:pt modelId="{CFA3F774-0ACB-4FAC-A7BE-B46811BC35F4}" type="parTrans" cxnId="{729C5B7D-00E6-4D01-A9AC-B65674F6A68B}">
      <dgm:prSet/>
      <dgm:spPr/>
      <dgm:t>
        <a:bodyPr/>
        <a:lstStyle/>
        <a:p>
          <a:endParaRPr lang="zh-TW" altLang="en-US"/>
        </a:p>
      </dgm:t>
    </dgm:pt>
    <dgm:pt modelId="{32ED7947-B265-4244-B30B-3563324AD02E}" type="sibTrans" cxnId="{729C5B7D-00E6-4D01-A9AC-B65674F6A68B}">
      <dgm:prSet/>
      <dgm:spPr/>
      <dgm:t>
        <a:bodyPr/>
        <a:lstStyle/>
        <a:p>
          <a:endParaRPr lang="zh-TW" altLang="en-US"/>
        </a:p>
      </dgm:t>
    </dgm:pt>
    <dgm:pt modelId="{43C341ED-AB48-4717-A111-52EA9F4B85F1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根據職業判斷可能的薪資等級</a:t>
          </a:r>
        </a:p>
      </dgm:t>
    </dgm:pt>
    <dgm:pt modelId="{2B22929D-390C-4DB9-AE3A-8E7159C8360D}" type="parTrans" cxnId="{0C2466D8-840B-4536-AA7C-CD76D6ADB43B}">
      <dgm:prSet/>
      <dgm:spPr/>
      <dgm:t>
        <a:bodyPr/>
        <a:lstStyle/>
        <a:p>
          <a:endParaRPr lang="zh-TW" altLang="en-US"/>
        </a:p>
      </dgm:t>
    </dgm:pt>
    <dgm:pt modelId="{CE2A5BFA-1010-413C-9266-35F19A2D7C07}" type="sibTrans" cxnId="{0C2466D8-840B-4536-AA7C-CD76D6ADB43B}">
      <dgm:prSet/>
      <dgm:spPr/>
      <dgm:t>
        <a:bodyPr/>
        <a:lstStyle/>
        <a:p>
          <a:endParaRPr lang="zh-TW" altLang="en-US"/>
        </a:p>
      </dgm:t>
    </dgm:pt>
    <dgm:pt modelId="{899BEC2B-E1F5-4550-9942-BE53B525DF56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確認工作地點的區域</a:t>
          </a:r>
        </a:p>
      </dgm:t>
    </dgm:pt>
    <dgm:pt modelId="{FF52B5BE-3736-470B-A2E1-A0EF178042AF}" type="parTrans" cxnId="{2EB9660E-D3AC-4681-9F66-A13BD0C32B91}">
      <dgm:prSet/>
      <dgm:spPr/>
      <dgm:t>
        <a:bodyPr/>
        <a:lstStyle/>
        <a:p>
          <a:endParaRPr lang="zh-TW" altLang="en-US"/>
        </a:p>
      </dgm:t>
    </dgm:pt>
    <dgm:pt modelId="{62C7D2A0-9DC6-4ACF-A166-31205967AFA8}" type="sibTrans" cxnId="{2EB9660E-D3AC-4681-9F66-A13BD0C32B91}">
      <dgm:prSet/>
      <dgm:spPr/>
      <dgm:t>
        <a:bodyPr/>
        <a:lstStyle/>
        <a:p>
          <a:endParaRPr lang="zh-TW" altLang="en-US"/>
        </a:p>
      </dgm:t>
    </dgm:pt>
    <dgm:pt modelId="{54BA5F4A-3A80-4144-8C87-488E89971974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岡山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高雄市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CF738D-6718-48A2-80FD-8D0E970AF49B}" type="parTrans" cxnId="{376FA692-21A8-4CE4-B896-CC5352317E29}">
      <dgm:prSet/>
      <dgm:spPr/>
      <dgm:t>
        <a:bodyPr/>
        <a:lstStyle/>
        <a:p>
          <a:endParaRPr lang="zh-TW" altLang="en-US"/>
        </a:p>
      </dgm:t>
    </dgm:pt>
    <dgm:pt modelId="{A9721A8D-EA93-4EC0-96DF-1FB56C99D285}" type="sibTrans" cxnId="{376FA692-21A8-4CE4-B896-CC5352317E29}">
      <dgm:prSet/>
      <dgm:spPr/>
      <dgm:t>
        <a:bodyPr/>
        <a:lstStyle/>
        <a:p>
          <a:endParaRPr lang="zh-TW" altLang="en-US"/>
        </a:p>
      </dgm:t>
    </dgm:pt>
    <dgm:pt modelId="{0BEC3DFB-A1BB-4D7E-BE11-28E1C65FF540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安平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台南市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8C211DF-5D61-4DDF-8083-671A985A6B04}" type="parTrans" cxnId="{AE0EF656-5188-45DC-9C45-111C773EFCFE}">
      <dgm:prSet/>
      <dgm:spPr/>
      <dgm:t>
        <a:bodyPr/>
        <a:lstStyle/>
        <a:p>
          <a:endParaRPr lang="zh-TW" altLang="en-US"/>
        </a:p>
      </dgm:t>
    </dgm:pt>
    <dgm:pt modelId="{688D8B11-2E59-4817-A7A7-48AE70D5F3DF}" type="sibTrans" cxnId="{AE0EF656-5188-45DC-9C45-111C773EFCFE}">
      <dgm:prSet/>
      <dgm:spPr/>
      <dgm:t>
        <a:bodyPr/>
        <a:lstStyle/>
        <a:p>
          <a:endParaRPr lang="zh-TW" altLang="en-US"/>
        </a:p>
      </dgm:t>
    </dgm:pt>
    <dgm:pt modelId="{EE12A1A7-1EE8-4E86-9093-5AE03E732909}">
      <dgm:prSet phldrT="[文字]" custT="1"/>
      <dgm:spPr/>
      <dgm:t>
        <a:bodyPr/>
        <a:lstStyle/>
        <a:p>
          <a:pPr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rPr>
            <a:t>滿意程度</a:t>
          </a:r>
        </a:p>
      </dgm:t>
    </dgm:pt>
    <dgm:pt modelId="{6636148A-A1E0-4823-89EB-630471D09735}" type="parTrans" cxnId="{655B49CD-3467-4339-96DC-C4ED0BA15B77}">
      <dgm:prSet/>
      <dgm:spPr/>
      <dgm:t>
        <a:bodyPr/>
        <a:lstStyle/>
        <a:p>
          <a:endParaRPr lang="zh-TW" altLang="en-US"/>
        </a:p>
      </dgm:t>
    </dgm:pt>
    <dgm:pt modelId="{82E3DE82-AB6C-47C2-B353-29A45204DF70}" type="sibTrans" cxnId="{655B49CD-3467-4339-96DC-C4ED0BA15B77}">
      <dgm:prSet/>
      <dgm:spPr/>
      <dgm:t>
        <a:bodyPr/>
        <a:lstStyle/>
        <a:p>
          <a:endParaRPr lang="zh-TW" altLang="en-US"/>
        </a:p>
      </dgm:t>
    </dgm:pt>
    <dgm:pt modelId="{10A5A6E8-F31B-4EC6-86CC-FBE6A7AD725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不錯、還好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非常滿意、滿意、普通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BE8A3B7-8B41-47E5-B6FD-218131809A18}" type="parTrans" cxnId="{FE7ABC31-4904-4F91-A135-2822D7F87658}">
      <dgm:prSet/>
      <dgm:spPr/>
      <dgm:t>
        <a:bodyPr/>
        <a:lstStyle/>
        <a:p>
          <a:endParaRPr lang="zh-TW" altLang="en-US"/>
        </a:p>
      </dgm:t>
    </dgm:pt>
    <dgm:pt modelId="{D8314A67-D252-44BB-8BA9-5430D98CCD04}" type="sibTrans" cxnId="{FE7ABC31-4904-4F91-A135-2822D7F87658}">
      <dgm:prSet/>
      <dgm:spPr/>
      <dgm:t>
        <a:bodyPr/>
        <a:lstStyle/>
        <a:p>
          <a:endParaRPr lang="zh-TW" altLang="en-US"/>
        </a:p>
      </dgm:t>
    </dgm:pt>
    <dgm:pt modelId="{0CCD269C-3E82-4572-867A-E1F10D079B54}">
      <dgm:prSet phldrT="[文字]"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企管</a:t>
          </a:r>
          <a:r>
            <a: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企業經營、行銷與銷售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9D044AE-F9B1-47DB-9C0D-D72A4128E3FA}" type="parTrans" cxnId="{950FBB96-5A65-4EE7-9215-64E326EBB33A}">
      <dgm:prSet/>
      <dgm:spPr/>
      <dgm:t>
        <a:bodyPr/>
        <a:lstStyle/>
        <a:p>
          <a:endParaRPr lang="zh-TW" altLang="en-US"/>
        </a:p>
      </dgm:t>
    </dgm:pt>
    <dgm:pt modelId="{618C047C-65E9-49F1-9CCB-DD90D3B7E62F}" type="sibTrans" cxnId="{950FBB96-5A65-4EE7-9215-64E326EBB33A}">
      <dgm:prSet/>
      <dgm:spPr/>
      <dgm:t>
        <a:bodyPr/>
        <a:lstStyle/>
        <a:p>
          <a:endParaRPr lang="zh-TW" altLang="en-US"/>
        </a:p>
      </dgm:t>
    </dgm:pt>
    <dgm:pt modelId="{D4F729B5-A65F-4AE1-BAA5-CDE2D705715C}">
      <dgm:prSet custT="1"/>
      <dgm:spPr/>
      <dgm:t>
        <a:bodyPr/>
        <a:lstStyle/>
        <a:p>
          <a:r>
            <a: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rPr>
            <a:t>複選題</a:t>
          </a:r>
        </a:p>
      </dgm:t>
    </dgm:pt>
    <dgm:pt modelId="{2828408D-85C2-4052-AF8B-267303B38813}" type="parTrans" cxnId="{7BA872CB-DA6E-4585-BAAE-7B7E9C384995}">
      <dgm:prSet/>
      <dgm:spPr/>
      <dgm:t>
        <a:bodyPr/>
        <a:lstStyle/>
        <a:p>
          <a:endParaRPr lang="zh-TW" altLang="en-US"/>
        </a:p>
      </dgm:t>
    </dgm:pt>
    <dgm:pt modelId="{EB21C075-D375-468B-92FD-AD632B46F4AF}" type="sibTrans" cxnId="{7BA872CB-DA6E-4585-BAAE-7B7E9C384995}">
      <dgm:prSet/>
      <dgm:spPr/>
      <dgm:t>
        <a:bodyPr/>
        <a:lstStyle/>
        <a:p>
          <a:endParaRPr lang="zh-TW" altLang="en-US"/>
        </a:p>
      </dgm:t>
    </dgm:pt>
    <dgm:pt modelId="{0D7B0609-A5FA-4F19-9CAB-1260C62E3BA6}">
      <dgm:prSet custT="1"/>
      <dgm:spPr/>
      <dgm:t>
        <a:bodyPr/>
        <a:lstStyle/>
        <a:p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列出三個題項</a:t>
          </a:r>
        </a:p>
      </dgm:t>
    </dgm:pt>
    <dgm:pt modelId="{1635A723-04B4-4519-B7F9-30A23D3F522B}" type="parTrans" cxnId="{EE3023FB-8624-49E9-AB60-8F6E635D05E3}">
      <dgm:prSet/>
      <dgm:spPr/>
      <dgm:t>
        <a:bodyPr/>
        <a:lstStyle/>
        <a:p>
          <a:endParaRPr lang="zh-TW" altLang="en-US"/>
        </a:p>
      </dgm:t>
    </dgm:pt>
    <dgm:pt modelId="{98645291-6DA7-4E1A-9CBE-0A4EB4B5E7AF}" type="sibTrans" cxnId="{EE3023FB-8624-49E9-AB60-8F6E635D05E3}">
      <dgm:prSet/>
      <dgm:spPr/>
      <dgm:t>
        <a:bodyPr/>
        <a:lstStyle/>
        <a:p>
          <a:endParaRPr lang="zh-TW" altLang="en-US"/>
        </a:p>
      </dgm:t>
    </dgm:pt>
    <dgm:pt modelId="{DF71D347-89A5-4A5C-8668-D54E1C7A3A6D}" type="pres">
      <dgm:prSet presAssocID="{66D101A5-06F3-4887-B8CF-4908FA9264E8}" presName="Name0" presStyleCnt="0">
        <dgm:presLayoutVars>
          <dgm:dir/>
          <dgm:resizeHandles val="exact"/>
        </dgm:presLayoutVars>
      </dgm:prSet>
      <dgm:spPr/>
    </dgm:pt>
    <dgm:pt modelId="{AC7E34A8-A33E-435A-8291-90FBF4BDCAE5}" type="pres">
      <dgm:prSet presAssocID="{FD622C51-373F-4477-A8ED-2900D96882F0}" presName="node" presStyleLbl="node1" presStyleIdx="0" presStyleCnt="5">
        <dgm:presLayoutVars>
          <dgm:bulletEnabled val="1"/>
        </dgm:presLayoutVars>
      </dgm:prSet>
      <dgm:spPr/>
    </dgm:pt>
    <dgm:pt modelId="{0C654D59-B4B0-4F01-AF04-CA4B6B18A3EF}" type="pres">
      <dgm:prSet presAssocID="{CCFD0604-082D-4D43-B587-E7F0ADD83ADC}" presName="sibTrans" presStyleCnt="0"/>
      <dgm:spPr/>
    </dgm:pt>
    <dgm:pt modelId="{61752E21-9BE7-4601-9E15-6EEBC1AC1F36}" type="pres">
      <dgm:prSet presAssocID="{D1C83CFC-F4D5-4799-8E31-2404CF7D389C}" presName="node" presStyleLbl="node1" presStyleIdx="1" presStyleCnt="5" custScaleX="90490">
        <dgm:presLayoutVars>
          <dgm:bulletEnabled val="1"/>
        </dgm:presLayoutVars>
      </dgm:prSet>
      <dgm:spPr/>
    </dgm:pt>
    <dgm:pt modelId="{FA71D18D-72E8-4DA6-AEB9-5D97B6563271}" type="pres">
      <dgm:prSet presAssocID="{32ED7947-B265-4244-B30B-3563324AD02E}" presName="sibTrans" presStyleCnt="0"/>
      <dgm:spPr/>
    </dgm:pt>
    <dgm:pt modelId="{1D346566-9F7F-4C72-8877-4CBAE1317C73}" type="pres">
      <dgm:prSet presAssocID="{899BEC2B-E1F5-4550-9942-BE53B525DF56}" presName="node" presStyleLbl="node1" presStyleIdx="2" presStyleCnt="5" custScaleX="88975">
        <dgm:presLayoutVars>
          <dgm:bulletEnabled val="1"/>
        </dgm:presLayoutVars>
      </dgm:prSet>
      <dgm:spPr/>
    </dgm:pt>
    <dgm:pt modelId="{0513E1D0-9F3A-4BFA-BFCE-2D1A8EBEE09E}" type="pres">
      <dgm:prSet presAssocID="{62C7D2A0-9DC6-4ACF-A166-31205967AFA8}" presName="sibTrans" presStyleCnt="0"/>
      <dgm:spPr/>
    </dgm:pt>
    <dgm:pt modelId="{3A57DEB3-7DEE-4C80-B7B7-43FAB580FCBA}" type="pres">
      <dgm:prSet presAssocID="{EE12A1A7-1EE8-4E86-9093-5AE03E732909}" presName="node" presStyleLbl="node1" presStyleIdx="3" presStyleCnt="5" custScaleX="81229" custLinFactNeighborX="933">
        <dgm:presLayoutVars>
          <dgm:bulletEnabled val="1"/>
        </dgm:presLayoutVars>
      </dgm:prSet>
      <dgm:spPr/>
    </dgm:pt>
    <dgm:pt modelId="{E4649F49-306D-4A5A-AC95-9202C5D3615E}" type="pres">
      <dgm:prSet presAssocID="{82E3DE82-AB6C-47C2-B353-29A45204DF70}" presName="sibTrans" presStyleCnt="0"/>
      <dgm:spPr/>
    </dgm:pt>
    <dgm:pt modelId="{506CC774-C980-4B46-99C6-8E87E0D82330}" type="pres">
      <dgm:prSet presAssocID="{D4F729B5-A65F-4AE1-BAA5-CDE2D705715C}" presName="node" presStyleLbl="node1" presStyleIdx="4" presStyleCnt="5">
        <dgm:presLayoutVars>
          <dgm:bulletEnabled val="1"/>
        </dgm:presLayoutVars>
      </dgm:prSet>
      <dgm:spPr/>
    </dgm:pt>
  </dgm:ptLst>
  <dgm:cxnLst>
    <dgm:cxn modelId="{2EB9660E-D3AC-4681-9F66-A13BD0C32B91}" srcId="{66D101A5-06F3-4887-B8CF-4908FA9264E8}" destId="{899BEC2B-E1F5-4550-9942-BE53B525DF56}" srcOrd="2" destOrd="0" parTransId="{FF52B5BE-3736-470B-A2E1-A0EF178042AF}" sibTransId="{62C7D2A0-9DC6-4ACF-A166-31205967AFA8}"/>
    <dgm:cxn modelId="{915DEF19-BF0E-45B1-B9C0-38B2CD784F57}" type="presOf" srcId="{54BA5F4A-3A80-4144-8C87-488E89971974}" destId="{1D346566-9F7F-4C72-8877-4CBAE1317C73}" srcOrd="0" destOrd="1" presId="urn:microsoft.com/office/officeart/2005/8/layout/hList6"/>
    <dgm:cxn modelId="{9BC0DD1D-EF7C-43DF-A44E-66A70654CD01}" type="presOf" srcId="{0CCD269C-3E82-4572-867A-E1F10D079B54}" destId="{AC7E34A8-A33E-435A-8291-90FBF4BDCAE5}" srcOrd="0" destOrd="3" presId="urn:microsoft.com/office/officeart/2005/8/layout/hList6"/>
    <dgm:cxn modelId="{EDBE7F2E-6F84-484E-B9FA-CCFCF5EB327C}" type="presOf" srcId="{0BEC3DFB-A1BB-4D7E-BE11-28E1C65FF540}" destId="{1D346566-9F7F-4C72-8877-4CBAE1317C73}" srcOrd="0" destOrd="2" presId="urn:microsoft.com/office/officeart/2005/8/layout/hList6"/>
    <dgm:cxn modelId="{FE7ABC31-4904-4F91-A135-2822D7F87658}" srcId="{EE12A1A7-1EE8-4E86-9093-5AE03E732909}" destId="{10A5A6E8-F31B-4EC6-86CC-FBE6A7AD7257}" srcOrd="0" destOrd="0" parTransId="{2BE8A3B7-8B41-47E5-B6FD-218131809A18}" sibTransId="{D8314A67-D252-44BB-8BA9-5430D98CCD04}"/>
    <dgm:cxn modelId="{E9F23947-0B96-4537-B030-0B966A113405}" type="presOf" srcId="{0D7B0609-A5FA-4F19-9CAB-1260C62E3BA6}" destId="{506CC774-C980-4B46-99C6-8E87E0D82330}" srcOrd="0" destOrd="1" presId="urn:microsoft.com/office/officeart/2005/8/layout/hList6"/>
    <dgm:cxn modelId="{240D0D4D-EB75-441E-BF90-E56572CA749E}" srcId="{66D101A5-06F3-4887-B8CF-4908FA9264E8}" destId="{FD622C51-373F-4477-A8ED-2900D96882F0}" srcOrd="0" destOrd="0" parTransId="{6575AA62-16D0-4B66-9898-E2F049E21B65}" sibTransId="{CCFD0604-082D-4D43-B587-E7F0ADD83ADC}"/>
    <dgm:cxn modelId="{EBF4EA6D-E0E4-42B6-8261-803D7CA5A2EF}" srcId="{FD622C51-373F-4477-A8ED-2900D96882F0}" destId="{1FEDD6D2-57DE-4F73-8CFE-0AA5233F6528}" srcOrd="0" destOrd="0" parTransId="{4664F29B-1AE9-4ED9-B577-99D1B306EDDD}" sibTransId="{C70AEDD6-799B-4EC5-84A1-71083B997ED9}"/>
    <dgm:cxn modelId="{AE0EF656-5188-45DC-9C45-111C773EFCFE}" srcId="{899BEC2B-E1F5-4550-9942-BE53B525DF56}" destId="{0BEC3DFB-A1BB-4D7E-BE11-28E1C65FF540}" srcOrd="1" destOrd="0" parTransId="{E8C211DF-5D61-4DDF-8083-671A985A6B04}" sibTransId="{688D8B11-2E59-4817-A7A7-48AE70D5F3DF}"/>
    <dgm:cxn modelId="{06136677-B971-43BD-8EAB-8B436147083B}" type="presOf" srcId="{FD622C51-373F-4477-A8ED-2900D96882F0}" destId="{AC7E34A8-A33E-435A-8291-90FBF4BDCAE5}" srcOrd="0" destOrd="0" presId="urn:microsoft.com/office/officeart/2005/8/layout/hList6"/>
    <dgm:cxn modelId="{729C5B7D-00E6-4D01-A9AC-B65674F6A68B}" srcId="{66D101A5-06F3-4887-B8CF-4908FA9264E8}" destId="{D1C83CFC-F4D5-4799-8E31-2404CF7D389C}" srcOrd="1" destOrd="0" parTransId="{CFA3F774-0ACB-4FAC-A7BE-B46811BC35F4}" sibTransId="{32ED7947-B265-4244-B30B-3563324AD02E}"/>
    <dgm:cxn modelId="{F738BA80-5111-4288-887B-835F22FC1481}" type="presOf" srcId="{899BEC2B-E1F5-4550-9942-BE53B525DF56}" destId="{1D346566-9F7F-4C72-8877-4CBAE1317C73}" srcOrd="0" destOrd="0" presId="urn:microsoft.com/office/officeart/2005/8/layout/hList6"/>
    <dgm:cxn modelId="{A8C83487-54ED-4E0A-A782-809CA4BBED50}" type="presOf" srcId="{6D5572C1-FD2F-4071-B0C6-6A3D9B4FF057}" destId="{AC7E34A8-A33E-435A-8291-90FBF4BDCAE5}" srcOrd="0" destOrd="2" presId="urn:microsoft.com/office/officeart/2005/8/layout/hList6"/>
    <dgm:cxn modelId="{98945F88-6763-4C8F-A2BA-A689B1B6F36B}" type="presOf" srcId="{43C341ED-AB48-4717-A111-52EA9F4B85F1}" destId="{61752E21-9BE7-4601-9E15-6EEBC1AC1F36}" srcOrd="0" destOrd="1" presId="urn:microsoft.com/office/officeart/2005/8/layout/hList6"/>
    <dgm:cxn modelId="{CAAB098D-64DE-4C2B-824E-258CEA17F257}" type="presOf" srcId="{66D101A5-06F3-4887-B8CF-4908FA9264E8}" destId="{DF71D347-89A5-4A5C-8668-D54E1C7A3A6D}" srcOrd="0" destOrd="0" presId="urn:microsoft.com/office/officeart/2005/8/layout/hList6"/>
    <dgm:cxn modelId="{376FA692-21A8-4CE4-B896-CC5352317E29}" srcId="{899BEC2B-E1F5-4550-9942-BE53B525DF56}" destId="{54BA5F4A-3A80-4144-8C87-488E89971974}" srcOrd="0" destOrd="0" parTransId="{97CF738D-6718-48A2-80FD-8D0E970AF49B}" sibTransId="{A9721A8D-EA93-4EC0-96DF-1FB56C99D285}"/>
    <dgm:cxn modelId="{950FBB96-5A65-4EE7-9215-64E326EBB33A}" srcId="{FD622C51-373F-4477-A8ED-2900D96882F0}" destId="{0CCD269C-3E82-4572-867A-E1F10D079B54}" srcOrd="2" destOrd="0" parTransId="{A9D044AE-F9B1-47DB-9C0D-D72A4128E3FA}" sibTransId="{618C047C-65E9-49F1-9CCB-DD90D3B7E62F}"/>
    <dgm:cxn modelId="{93B69D97-9282-48BB-89D8-AEFDE1A99520}" type="presOf" srcId="{1FEDD6D2-57DE-4F73-8CFE-0AA5233F6528}" destId="{AC7E34A8-A33E-435A-8291-90FBF4BDCAE5}" srcOrd="0" destOrd="1" presId="urn:microsoft.com/office/officeart/2005/8/layout/hList6"/>
    <dgm:cxn modelId="{DBC093AF-1C10-4B04-8263-38117B8A33CD}" type="presOf" srcId="{D1C83CFC-F4D5-4799-8E31-2404CF7D389C}" destId="{61752E21-9BE7-4601-9E15-6EEBC1AC1F36}" srcOrd="0" destOrd="0" presId="urn:microsoft.com/office/officeart/2005/8/layout/hList6"/>
    <dgm:cxn modelId="{C15500B2-BC2F-4DBE-BA1C-4C0E8E0A2A67}" type="presOf" srcId="{D4F729B5-A65F-4AE1-BAA5-CDE2D705715C}" destId="{506CC774-C980-4B46-99C6-8E87E0D82330}" srcOrd="0" destOrd="0" presId="urn:microsoft.com/office/officeart/2005/8/layout/hList6"/>
    <dgm:cxn modelId="{4E85F3BC-95BF-46A1-AEB2-3E7E748183D1}" type="presOf" srcId="{EE12A1A7-1EE8-4E86-9093-5AE03E732909}" destId="{3A57DEB3-7DEE-4C80-B7B7-43FAB580FCBA}" srcOrd="0" destOrd="0" presId="urn:microsoft.com/office/officeart/2005/8/layout/hList6"/>
    <dgm:cxn modelId="{7BA872CB-DA6E-4585-BAAE-7B7E9C384995}" srcId="{66D101A5-06F3-4887-B8CF-4908FA9264E8}" destId="{D4F729B5-A65F-4AE1-BAA5-CDE2D705715C}" srcOrd="4" destOrd="0" parTransId="{2828408D-85C2-4052-AF8B-267303B38813}" sibTransId="{EB21C075-D375-468B-92FD-AD632B46F4AF}"/>
    <dgm:cxn modelId="{655B49CD-3467-4339-96DC-C4ED0BA15B77}" srcId="{66D101A5-06F3-4887-B8CF-4908FA9264E8}" destId="{EE12A1A7-1EE8-4E86-9093-5AE03E732909}" srcOrd="3" destOrd="0" parTransId="{6636148A-A1E0-4823-89EB-630471D09735}" sibTransId="{82E3DE82-AB6C-47C2-B353-29A45204DF70}"/>
    <dgm:cxn modelId="{0C2466D8-840B-4536-AA7C-CD76D6ADB43B}" srcId="{D1C83CFC-F4D5-4799-8E31-2404CF7D389C}" destId="{43C341ED-AB48-4717-A111-52EA9F4B85F1}" srcOrd="0" destOrd="0" parTransId="{2B22929D-390C-4DB9-AE3A-8E7159C8360D}" sibTransId="{CE2A5BFA-1010-413C-9266-35F19A2D7C07}"/>
    <dgm:cxn modelId="{96A37FED-068C-4A6A-AFAC-32C17DE44A21}" srcId="{FD622C51-373F-4477-A8ED-2900D96882F0}" destId="{6D5572C1-FD2F-4071-B0C6-6A3D9B4FF057}" srcOrd="1" destOrd="0" parTransId="{6F18E6D9-15F3-47CA-87E7-EE2D350F6B47}" sibTransId="{9E9C5C7C-2A1F-4B44-AE59-7B24A81F7443}"/>
    <dgm:cxn modelId="{9737E4F9-1945-4AD2-A4C6-1463718F8AA8}" type="presOf" srcId="{10A5A6E8-F31B-4EC6-86CC-FBE6A7AD7257}" destId="{3A57DEB3-7DEE-4C80-B7B7-43FAB580FCBA}" srcOrd="0" destOrd="1" presId="urn:microsoft.com/office/officeart/2005/8/layout/hList6"/>
    <dgm:cxn modelId="{EE3023FB-8624-49E9-AB60-8F6E635D05E3}" srcId="{D4F729B5-A65F-4AE1-BAA5-CDE2D705715C}" destId="{0D7B0609-A5FA-4F19-9CAB-1260C62E3BA6}" srcOrd="0" destOrd="0" parTransId="{1635A723-04B4-4519-B7F9-30A23D3F522B}" sibTransId="{98645291-6DA7-4E1A-9CBE-0A4EB4B5E7AF}"/>
    <dgm:cxn modelId="{CCE30659-15DB-4DBF-ABF0-6779E94AA789}" type="presParOf" srcId="{DF71D347-89A5-4A5C-8668-D54E1C7A3A6D}" destId="{AC7E34A8-A33E-435A-8291-90FBF4BDCAE5}" srcOrd="0" destOrd="0" presId="urn:microsoft.com/office/officeart/2005/8/layout/hList6"/>
    <dgm:cxn modelId="{D80F1023-AEF5-46DE-93A5-00270545827B}" type="presParOf" srcId="{DF71D347-89A5-4A5C-8668-D54E1C7A3A6D}" destId="{0C654D59-B4B0-4F01-AF04-CA4B6B18A3EF}" srcOrd="1" destOrd="0" presId="urn:microsoft.com/office/officeart/2005/8/layout/hList6"/>
    <dgm:cxn modelId="{BCFDDC3F-503A-44F2-8A0F-5ABD10CBD2CA}" type="presParOf" srcId="{DF71D347-89A5-4A5C-8668-D54E1C7A3A6D}" destId="{61752E21-9BE7-4601-9E15-6EEBC1AC1F36}" srcOrd="2" destOrd="0" presId="urn:microsoft.com/office/officeart/2005/8/layout/hList6"/>
    <dgm:cxn modelId="{77AB0184-D186-44BC-932F-1532ED8EE885}" type="presParOf" srcId="{DF71D347-89A5-4A5C-8668-D54E1C7A3A6D}" destId="{FA71D18D-72E8-4DA6-AEB9-5D97B6563271}" srcOrd="3" destOrd="0" presId="urn:microsoft.com/office/officeart/2005/8/layout/hList6"/>
    <dgm:cxn modelId="{AD1EB54A-696B-4A4F-BC55-27534D402FEC}" type="presParOf" srcId="{DF71D347-89A5-4A5C-8668-D54E1C7A3A6D}" destId="{1D346566-9F7F-4C72-8877-4CBAE1317C73}" srcOrd="4" destOrd="0" presId="urn:microsoft.com/office/officeart/2005/8/layout/hList6"/>
    <dgm:cxn modelId="{923723D2-6C86-4D33-A33F-A8E4883CBCA9}" type="presParOf" srcId="{DF71D347-89A5-4A5C-8668-D54E1C7A3A6D}" destId="{0513E1D0-9F3A-4BFA-BFCE-2D1A8EBEE09E}" srcOrd="5" destOrd="0" presId="urn:microsoft.com/office/officeart/2005/8/layout/hList6"/>
    <dgm:cxn modelId="{162797CC-EB26-4CCD-8B98-2EA1CD811367}" type="presParOf" srcId="{DF71D347-89A5-4A5C-8668-D54E1C7A3A6D}" destId="{3A57DEB3-7DEE-4C80-B7B7-43FAB580FCBA}" srcOrd="6" destOrd="0" presId="urn:microsoft.com/office/officeart/2005/8/layout/hList6"/>
    <dgm:cxn modelId="{44AAE707-A478-410A-BA45-09B99F870A69}" type="presParOf" srcId="{DF71D347-89A5-4A5C-8668-D54E1C7A3A6D}" destId="{E4649F49-306D-4A5A-AC95-9202C5D3615E}" srcOrd="7" destOrd="0" presId="urn:microsoft.com/office/officeart/2005/8/layout/hList6"/>
    <dgm:cxn modelId="{D693BCE4-40C9-487C-9BE3-E55643BCDB1B}" type="presParOf" srcId="{DF71D347-89A5-4A5C-8668-D54E1C7A3A6D}" destId="{506CC774-C980-4B46-99C6-8E87E0D82330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0039F-8ED6-4FAE-AD06-82D6769C14BA}">
      <dsp:nvSpPr>
        <dsp:cNvPr id="0" name=""/>
        <dsp:cNvSpPr/>
      </dsp:nvSpPr>
      <dsp:spPr>
        <a:xfrm>
          <a:off x="1471143" y="-71947"/>
          <a:ext cx="7000222" cy="186196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簡單扼要的開場白，拉近關係</a:t>
          </a:r>
          <a:endParaRPr lang="zh-TW" altLang="en-US" sz="3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525678" y="-17412"/>
        <a:ext cx="5760104" cy="1752891"/>
      </dsp:txXfrm>
    </dsp:sp>
    <dsp:sp modelId="{A8315328-3CE6-4965-8B8D-3506AAC023F8}">
      <dsp:nvSpPr>
        <dsp:cNvPr id="0" name=""/>
        <dsp:cNvSpPr/>
      </dsp:nvSpPr>
      <dsp:spPr>
        <a:xfrm>
          <a:off x="2041150" y="1908480"/>
          <a:ext cx="7614768" cy="157417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128976"/>
            <a:satOff val="-46879"/>
            <a:lumOff val="35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語氣有精神、禮貌、親切</a:t>
          </a:r>
          <a:endParaRPr lang="en-US" altLang="zh-TW" sz="3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避免制式、沒溫度的語氣</a:t>
          </a:r>
        </a:p>
      </dsp:txBody>
      <dsp:txXfrm>
        <a:off x="2087256" y="1954586"/>
        <a:ext cx="6067008" cy="1481959"/>
      </dsp:txXfrm>
    </dsp:sp>
    <dsp:sp modelId="{A355DCB0-67E0-4CF7-A5ED-592A546A3915}">
      <dsp:nvSpPr>
        <dsp:cNvPr id="0" name=""/>
        <dsp:cNvSpPr/>
      </dsp:nvSpPr>
      <dsp:spPr>
        <a:xfrm>
          <a:off x="3130454" y="3745013"/>
          <a:ext cx="7190720" cy="157417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128976"/>
            <a:satOff val="-46879"/>
            <a:lumOff val="35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訪談完畢→謝謝學長姊，歡迎有空回學校走走喔</a:t>
          </a:r>
          <a:r>
            <a:rPr lang="en-US" altLang="zh-TW" sz="3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!</a:t>
          </a:r>
          <a:endParaRPr lang="zh-TW" altLang="en-US" sz="3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176560" y="3791119"/>
        <a:ext cx="5724016" cy="1481959"/>
      </dsp:txXfrm>
    </dsp:sp>
    <dsp:sp modelId="{5F75A95D-8E67-4565-BD73-C6B56ADDAEB9}">
      <dsp:nvSpPr>
        <dsp:cNvPr id="0" name=""/>
        <dsp:cNvSpPr/>
      </dsp:nvSpPr>
      <dsp:spPr>
        <a:xfrm>
          <a:off x="8787047" y="1265693"/>
          <a:ext cx="1023211" cy="1023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9017269" y="1265693"/>
        <a:ext cx="562767" cy="769966"/>
      </dsp:txXfrm>
    </dsp:sp>
    <dsp:sp modelId="{1404ABC6-063A-4788-99CE-6D430E240B14}">
      <dsp:nvSpPr>
        <dsp:cNvPr id="0" name=""/>
        <dsp:cNvSpPr/>
      </dsp:nvSpPr>
      <dsp:spPr>
        <a:xfrm>
          <a:off x="9796577" y="3091732"/>
          <a:ext cx="1023211" cy="1023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10026799" y="3091732"/>
        <a:ext cx="562767" cy="769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1373C-07E8-4AFF-AB06-CEA45FED7628}">
      <dsp:nvSpPr>
        <dsp:cNvPr id="0" name=""/>
        <dsp:cNvSpPr/>
      </dsp:nvSpPr>
      <dsp:spPr>
        <a:xfrm>
          <a:off x="4496" y="753147"/>
          <a:ext cx="2703927" cy="108157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掛電話</a:t>
          </a:r>
        </a:p>
      </dsp:txBody>
      <dsp:txXfrm>
        <a:off x="4496" y="753147"/>
        <a:ext cx="2703927" cy="1081570"/>
      </dsp:txXfrm>
    </dsp:sp>
    <dsp:sp modelId="{74FB08A7-43C5-4FAB-B09F-B2320A99DCFF}">
      <dsp:nvSpPr>
        <dsp:cNvPr id="0" name=""/>
        <dsp:cNvSpPr/>
      </dsp:nvSpPr>
      <dsp:spPr>
        <a:xfrm>
          <a:off x="4496" y="1834718"/>
          <a:ext cx="2703927" cy="2209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我是義守大學的</a:t>
          </a:r>
          <a:r>
            <a:rPr lang="zh-TW" altLang="en-US" sz="2400" b="1" strike="noStrike" kern="1200" dirty="0">
              <a:latin typeface="標楷體" panose="03000509000000000000" pitchFamily="65" charset="-120"/>
              <a:ea typeface="標楷體" panose="03000509000000000000" pitchFamily="65" charset="-120"/>
            </a:rPr>
            <a:t>學妹</a:t>
          </a:r>
          <a:r>
            <a:rPr lang="en-US" altLang="zh-TW" sz="2400" b="1" strike="noStrike" kern="1200" dirty="0">
              <a:latin typeface="標楷體" panose="03000509000000000000" pitchFamily="65" charset="-120"/>
              <a:ea typeface="標楷體" panose="03000509000000000000" pitchFamily="65" charset="-120"/>
            </a:rPr>
            <a:t>…</a:t>
          </a:r>
          <a:r>
            <a:rPr lang="zh-TW" altLang="en-US" sz="2400" b="1" strike="noStrike" kern="1200" dirty="0">
              <a:latin typeface="標楷體" panose="03000509000000000000" pitchFamily="65" charset="-120"/>
              <a:ea typeface="標楷體" panose="03000509000000000000" pitchFamily="65" charset="-120"/>
            </a:rPr>
            <a:t>直接掛</a:t>
          </a:r>
        </a:p>
      </dsp:txBody>
      <dsp:txXfrm>
        <a:off x="4496" y="1834718"/>
        <a:ext cx="2703927" cy="2209724"/>
      </dsp:txXfrm>
    </dsp:sp>
    <dsp:sp modelId="{9DC81893-7832-4F79-BB7F-7F55CD54E1AA}">
      <dsp:nvSpPr>
        <dsp:cNvPr id="0" name=""/>
        <dsp:cNvSpPr/>
      </dsp:nvSpPr>
      <dsp:spPr>
        <a:xfrm>
          <a:off x="3086973" y="753147"/>
          <a:ext cx="2703927" cy="1081570"/>
        </a:xfrm>
        <a:prstGeom prst="rect">
          <a:avLst/>
        </a:prstGeom>
        <a:solidFill>
          <a:schemeClr val="accent1">
            <a:shade val="80000"/>
            <a:hueOff val="-57822"/>
            <a:satOff val="-22565"/>
            <a:lumOff val="12795"/>
            <a:alphaOff val="0"/>
          </a:schemeClr>
        </a:solidFill>
        <a:ln w="12700" cap="flat" cmpd="sng" algn="ctr">
          <a:solidFill>
            <a:schemeClr val="accent1">
              <a:shade val="80000"/>
              <a:hueOff val="-57822"/>
              <a:satOff val="-22565"/>
              <a:lumOff val="127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b="1" i="0" kern="1200" dirty="0">
              <a:latin typeface="標楷體" panose="03000509000000000000" pitchFamily="65" charset="-120"/>
              <a:ea typeface="標楷體" panose="03000509000000000000" pitchFamily="65" charset="-120"/>
            </a:rPr>
            <a:t>沒空</a:t>
          </a:r>
        </a:p>
      </dsp:txBody>
      <dsp:txXfrm>
        <a:off x="3086973" y="753147"/>
        <a:ext cx="2703927" cy="1081570"/>
      </dsp:txXfrm>
    </dsp:sp>
    <dsp:sp modelId="{D83B6BB4-286D-42D9-9658-F172FF8ACBAB}">
      <dsp:nvSpPr>
        <dsp:cNvPr id="0" name=""/>
        <dsp:cNvSpPr/>
      </dsp:nvSpPr>
      <dsp:spPr>
        <a:xfrm>
          <a:off x="3086973" y="1834718"/>
          <a:ext cx="2703927" cy="2209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現在沒空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何時方便再與學長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姊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聯繫呢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鍥而不捨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5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通不嫌多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86973" y="1834718"/>
        <a:ext cx="2703927" cy="2209724"/>
      </dsp:txXfrm>
    </dsp:sp>
    <dsp:sp modelId="{654D3A35-2E2F-4AA4-9091-B99E70B90700}">
      <dsp:nvSpPr>
        <dsp:cNvPr id="0" name=""/>
        <dsp:cNvSpPr/>
      </dsp:nvSpPr>
      <dsp:spPr>
        <a:xfrm>
          <a:off x="6169450" y="753147"/>
          <a:ext cx="2703927" cy="1081570"/>
        </a:xfrm>
        <a:prstGeom prst="rect">
          <a:avLst/>
        </a:prstGeom>
        <a:solidFill>
          <a:schemeClr val="accent1">
            <a:shade val="80000"/>
            <a:hueOff val="-115645"/>
            <a:satOff val="-45129"/>
            <a:lumOff val="25589"/>
            <a:alphaOff val="0"/>
          </a:schemeClr>
        </a:solidFill>
        <a:ln w="12700" cap="flat" cmpd="sng" algn="ctr">
          <a:solidFill>
            <a:schemeClr val="accent1">
              <a:shade val="80000"/>
              <a:hueOff val="-115645"/>
              <a:satOff val="-45129"/>
              <a:lumOff val="25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打過了</a:t>
          </a:r>
        </a:p>
      </dsp:txBody>
      <dsp:txXfrm>
        <a:off x="6169450" y="753147"/>
        <a:ext cx="2703927" cy="1081570"/>
      </dsp:txXfrm>
    </dsp:sp>
    <dsp:sp modelId="{B5A9BE36-6D57-4AAC-9EEC-40386BC47444}">
      <dsp:nvSpPr>
        <dsp:cNvPr id="0" name=""/>
        <dsp:cNvSpPr/>
      </dsp:nvSpPr>
      <dsp:spPr>
        <a:xfrm>
          <a:off x="6169450" y="1834718"/>
          <a:ext cx="2703927" cy="2209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不好意思，打擾您了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。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歡迎學長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姊）有空回學校</a:t>
          </a:r>
        </a:p>
      </dsp:txBody>
      <dsp:txXfrm>
        <a:off x="6169450" y="1834718"/>
        <a:ext cx="2703927" cy="2209724"/>
      </dsp:txXfrm>
    </dsp:sp>
    <dsp:sp modelId="{73605A66-9B19-45FB-AE6E-C83DFADA0CE3}">
      <dsp:nvSpPr>
        <dsp:cNvPr id="0" name=""/>
        <dsp:cNvSpPr/>
      </dsp:nvSpPr>
      <dsp:spPr>
        <a:xfrm>
          <a:off x="9251927" y="753147"/>
          <a:ext cx="2703927" cy="1081570"/>
        </a:xfrm>
        <a:prstGeom prst="rect">
          <a:avLst/>
        </a:prstGeom>
        <a:solidFill>
          <a:schemeClr val="accent1">
            <a:shade val="80000"/>
            <a:hueOff val="-173467"/>
            <a:satOff val="-67694"/>
            <a:lumOff val="38384"/>
            <a:alphaOff val="0"/>
          </a:schemeClr>
        </a:solidFill>
        <a:ln w="12700" cap="flat" cmpd="sng" algn="ctr">
          <a:solidFill>
            <a:schemeClr val="accent1">
              <a:shade val="80000"/>
              <a:hueOff val="-173467"/>
              <a:satOff val="-67694"/>
              <a:lumOff val="383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已填完</a:t>
          </a:r>
        </a:p>
      </dsp:txBody>
      <dsp:txXfrm>
        <a:off x="9251927" y="753147"/>
        <a:ext cx="2703927" cy="1081570"/>
      </dsp:txXfrm>
    </dsp:sp>
    <dsp:sp modelId="{C63B6A89-7DF9-42F8-A8D3-CC0F4F8052B0}">
      <dsp:nvSpPr>
        <dsp:cNvPr id="0" name=""/>
        <dsp:cNvSpPr/>
      </dsp:nvSpPr>
      <dsp:spPr>
        <a:xfrm>
          <a:off x="9251927" y="1834718"/>
          <a:ext cx="2703927" cy="2209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感謝學長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姊）的協助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請學長</a:t>
          </a:r>
          <a:r>
            <a:rPr lang="en-US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姊）協助宣導班上同學上網填寫</a:t>
          </a:r>
        </a:p>
      </dsp:txBody>
      <dsp:txXfrm>
        <a:off x="9251927" y="1834718"/>
        <a:ext cx="2703927" cy="2209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E34A8-A33E-435A-8291-90FBF4BDCAE5}">
      <dsp:nvSpPr>
        <dsp:cNvPr id="0" name=""/>
        <dsp:cNvSpPr/>
      </dsp:nvSpPr>
      <dsp:spPr>
        <a:xfrm rot="16200000">
          <a:off x="-1493430" y="1498805"/>
          <a:ext cx="5480065" cy="2482453"/>
        </a:xfrm>
        <a:prstGeom prst="flowChartManualOperati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875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工作職業類型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土木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建築</a:t>
          </a:r>
          <a:endParaRPr lang="zh-TW" altLang="en-US" sz="2400" b="1" strike="noStrike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工管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製造、物流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企管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企業經營、行銷與銷售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5400000">
        <a:off x="5376" y="1096012"/>
        <a:ext cx="2482453" cy="3288039"/>
      </dsp:txXfrm>
    </dsp:sp>
    <dsp:sp modelId="{61752E21-9BE7-4601-9E15-6EEBC1AC1F36}">
      <dsp:nvSpPr>
        <dsp:cNvPr id="0" name=""/>
        <dsp:cNvSpPr/>
      </dsp:nvSpPr>
      <dsp:spPr>
        <a:xfrm rot="16200000">
          <a:off x="1057166" y="1616846"/>
          <a:ext cx="5480065" cy="2246371"/>
        </a:xfrm>
        <a:prstGeom prst="flowChartManualOperation">
          <a:avLst/>
        </a:prstGeom>
        <a:solidFill>
          <a:schemeClr val="accent3">
            <a:shade val="80000"/>
            <a:hueOff val="-43367"/>
            <a:satOff val="-16923"/>
            <a:lumOff val="95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每月收入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根據職業判斷可能的薪資等級</a:t>
          </a:r>
        </a:p>
      </dsp:txBody>
      <dsp:txXfrm rot="5400000">
        <a:off x="2674013" y="1096012"/>
        <a:ext cx="2246371" cy="3288039"/>
      </dsp:txXfrm>
    </dsp:sp>
    <dsp:sp modelId="{1D346566-9F7F-4C72-8877-4CBAE1317C73}">
      <dsp:nvSpPr>
        <dsp:cNvPr id="0" name=""/>
        <dsp:cNvSpPr/>
      </dsp:nvSpPr>
      <dsp:spPr>
        <a:xfrm rot="16200000">
          <a:off x="3470917" y="1635651"/>
          <a:ext cx="5480065" cy="2208762"/>
        </a:xfrm>
        <a:prstGeom prst="flowChartManualOperation">
          <a:avLst/>
        </a:prstGeom>
        <a:solidFill>
          <a:schemeClr val="accent3">
            <a:shade val="80000"/>
            <a:hueOff val="-86733"/>
            <a:satOff val="-33847"/>
            <a:lumOff val="191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確認工作地點的區域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岡山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高雄市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安平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台南市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5400000">
        <a:off x="5106568" y="1096013"/>
        <a:ext cx="2208762" cy="3288039"/>
      </dsp:txXfrm>
    </dsp:sp>
    <dsp:sp modelId="{3A57DEB3-7DEE-4C80-B7B7-43FAB580FCBA}">
      <dsp:nvSpPr>
        <dsp:cNvPr id="0" name=""/>
        <dsp:cNvSpPr/>
      </dsp:nvSpPr>
      <dsp:spPr>
        <a:xfrm rot="16200000">
          <a:off x="5771455" y="1731796"/>
          <a:ext cx="5480065" cy="2016471"/>
        </a:xfrm>
        <a:prstGeom prst="flowChartManualOperation">
          <a:avLst/>
        </a:prstGeom>
        <a:solidFill>
          <a:schemeClr val="accent3">
            <a:shade val="80000"/>
            <a:hueOff val="-130100"/>
            <a:satOff val="-50770"/>
            <a:lumOff val="287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滿意程度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不錯、還好</a:t>
          </a:r>
          <a:r>
            <a:rPr lang="en-US" altLang="zh-TW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</a:t>
          </a: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rPr>
            <a:t>非常滿意、滿意、普通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5400000">
        <a:off x="7503252" y="1096012"/>
        <a:ext cx="2016471" cy="3288039"/>
      </dsp:txXfrm>
    </dsp:sp>
    <dsp:sp modelId="{506CC774-C980-4B46-99C6-8E87E0D82330}">
      <dsp:nvSpPr>
        <dsp:cNvPr id="0" name=""/>
        <dsp:cNvSpPr/>
      </dsp:nvSpPr>
      <dsp:spPr>
        <a:xfrm rot="16200000">
          <a:off x="8205365" y="1498805"/>
          <a:ext cx="5480065" cy="2482453"/>
        </a:xfrm>
        <a:prstGeom prst="flowChartManualOperation">
          <a:avLst/>
        </a:prstGeom>
        <a:solidFill>
          <a:schemeClr val="accent3">
            <a:shade val="80000"/>
            <a:hueOff val="-173467"/>
            <a:satOff val="-67694"/>
            <a:lumOff val="38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複選題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列出三個題項</a:t>
          </a:r>
        </a:p>
      </dsp:txBody>
      <dsp:txXfrm rot="5400000">
        <a:off x="9704171" y="1096012"/>
        <a:ext cx="2482453" cy="3288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3D4F7-F6C3-4FDD-B2FA-DC90D9380D36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349D7-42A8-400B-843A-0CD6F1EABE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971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80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987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47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941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62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914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237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工作職業類型</a:t>
            </a:r>
            <a:r>
              <a:rPr lang="en-US" altLang="zh-TW" dirty="0"/>
              <a:t>:</a:t>
            </a:r>
            <a:r>
              <a:rPr lang="zh-TW" altLang="en-US" dirty="0"/>
              <a:t>根據學長姐的任職企業或任職職稱，列出貴系最可能從事的工作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軍職→政府公共事務類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/>
              <a:t>Foodpanda</a:t>
            </a:r>
            <a:r>
              <a:rPr lang="zh-TW" altLang="en-US" dirty="0"/>
              <a:t>、</a:t>
            </a:r>
            <a:r>
              <a:rPr lang="en-US" altLang="zh-TW" dirty="0" err="1"/>
              <a:t>Ubereat</a:t>
            </a:r>
            <a:r>
              <a:rPr lang="zh-TW" altLang="en-US" dirty="0"/>
              <a:t>→休閒與觀光旅遊類</a:t>
            </a:r>
            <a:r>
              <a:rPr lang="en-US" altLang="zh-TW" dirty="0"/>
              <a:t>(</a:t>
            </a:r>
            <a:r>
              <a:rPr lang="zh-TW" altLang="en-US" dirty="0"/>
              <a:t>畢一、畢三</a:t>
            </a:r>
            <a:r>
              <a:rPr lang="en-US" altLang="zh-TW" dirty="0"/>
              <a:t>)</a:t>
            </a:r>
            <a:r>
              <a:rPr lang="zh-TW" altLang="en-US" dirty="0"/>
              <a:t>、住宿及餐飲業</a:t>
            </a:r>
            <a:r>
              <a:rPr lang="en-US" altLang="zh-TW" dirty="0"/>
              <a:t>(</a:t>
            </a:r>
            <a:r>
              <a:rPr lang="zh-TW" altLang="en-US" dirty="0"/>
              <a:t>畢五</a:t>
            </a:r>
            <a:r>
              <a:rPr lang="en-US" altLang="zh-TW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醫學院大多為醫療保健類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765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632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34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10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56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823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36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863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750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127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085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425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84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323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4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805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30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09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境外學生為陸生、僑外生。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158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dirty="0"/>
              <a:t>畢業生登入方式</a:t>
            </a:r>
            <a:endParaRPr lang="en-US" altLang="zh-TW" sz="1800" dirty="0"/>
          </a:p>
          <a:p>
            <a:r>
              <a:rPr lang="zh-TW" altLang="en-US" sz="1800" dirty="0"/>
              <a:t>帳號</a:t>
            </a:r>
            <a:r>
              <a:rPr lang="en-US" altLang="zh-TW" sz="1800" dirty="0"/>
              <a:t>:</a:t>
            </a:r>
            <a:r>
              <a:rPr lang="zh-TW" altLang="en-US" sz="1800" dirty="0"/>
              <a:t>學號或身分證字號，請注意，</a:t>
            </a:r>
            <a:r>
              <a:rPr lang="zh-TW" altLang="en-US" sz="1800" b="1" dirty="0">
                <a:solidFill>
                  <a:srgbClr val="FF0000"/>
                </a:solidFill>
              </a:rPr>
              <a:t>學號前一律不加</a:t>
            </a:r>
            <a:r>
              <a:rPr lang="en-US" altLang="zh-TW" sz="1800" b="1" dirty="0" err="1">
                <a:solidFill>
                  <a:srgbClr val="FF0000"/>
                </a:solidFill>
              </a:rPr>
              <a:t>isu</a:t>
            </a:r>
            <a:endParaRPr lang="en-US" altLang="zh-TW" sz="1800" b="1" dirty="0">
              <a:solidFill>
                <a:srgbClr val="FF0000"/>
              </a:solidFill>
            </a:endParaRPr>
          </a:p>
          <a:p>
            <a:r>
              <a:rPr lang="zh-TW" altLang="en-US" sz="1800" b="0" dirty="0">
                <a:solidFill>
                  <a:srgbClr val="FF0000"/>
                </a:solidFill>
              </a:rPr>
              <a:t>密碼</a:t>
            </a:r>
            <a:r>
              <a:rPr lang="en-US" altLang="zh-TW" sz="1800" b="0" dirty="0">
                <a:solidFill>
                  <a:srgbClr val="FF0000"/>
                </a:solidFill>
              </a:rPr>
              <a:t>:</a:t>
            </a:r>
            <a:r>
              <a:rPr lang="zh-TW" altLang="en-US" sz="1800" b="0" dirty="0">
                <a:solidFill>
                  <a:srgbClr val="FF0000"/>
                </a:solidFill>
              </a:rPr>
              <a:t>出生年月日</a:t>
            </a:r>
            <a:r>
              <a:rPr lang="en-US" altLang="zh-TW" sz="1800" b="0" dirty="0">
                <a:solidFill>
                  <a:srgbClr val="FF0000"/>
                </a:solidFill>
              </a:rPr>
              <a:t>(</a:t>
            </a:r>
            <a:r>
              <a:rPr lang="zh-TW" altLang="en-US" sz="1800" b="0" dirty="0">
                <a:solidFill>
                  <a:srgbClr val="FF0000"/>
                </a:solidFill>
              </a:rPr>
              <a:t>民國紀年</a:t>
            </a:r>
            <a:r>
              <a:rPr lang="en-US" altLang="zh-TW" sz="1800" b="0" dirty="0">
                <a:solidFill>
                  <a:srgbClr val="FF0000"/>
                </a:solidFill>
              </a:rPr>
              <a:t>)</a:t>
            </a:r>
            <a:endParaRPr lang="zh-TW" altLang="en-US" sz="1800" b="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506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因每年填報教育部資料庫，包含畢業滿一年博士班流向相關數據，建議有博士班學制的系所，先從博士班開始調查。</a:t>
            </a:r>
            <a:endParaRPr lang="en-US" altLang="zh-TW" dirty="0"/>
          </a:p>
          <a:p>
            <a:r>
              <a:rPr lang="zh-TW" altLang="en-US" dirty="0"/>
              <a:t>畢業滿一年、三年、五年學生名單皆已建至於</a:t>
            </a:r>
            <a:r>
              <a:rPr lang="zh-TW" altLang="en-US"/>
              <a:t>系統內</a:t>
            </a:r>
            <a:endParaRPr lang="en-US" altLang="zh-TW" dirty="0"/>
          </a:p>
          <a:p>
            <a:r>
              <a:rPr lang="zh-TW" altLang="en-US" dirty="0"/>
              <a:t>僅電機、電子、資工、通訊、機械、土木、化工、材料、醫工多</a:t>
            </a:r>
            <a:r>
              <a:rPr lang="zh-TW" altLang="en-US"/>
              <a:t>一題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106</a:t>
            </a:r>
            <a:r>
              <a:rPr lang="zh-TW" altLang="en-US" dirty="0"/>
              <a:t>學年度</a:t>
            </a:r>
            <a:r>
              <a:rPr lang="en-US" altLang="zh-TW" dirty="0"/>
              <a:t>:106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月至</a:t>
            </a:r>
            <a:r>
              <a:rPr lang="en-US" altLang="zh-TW" dirty="0"/>
              <a:t>107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月間畢業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104</a:t>
            </a:r>
            <a:r>
              <a:rPr lang="zh-TW" altLang="en-US" dirty="0"/>
              <a:t>學年度</a:t>
            </a:r>
            <a:r>
              <a:rPr lang="en-US" altLang="zh-TW" dirty="0"/>
              <a:t>:104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月至</a:t>
            </a:r>
            <a:r>
              <a:rPr lang="en-US" altLang="zh-TW" dirty="0"/>
              <a:t>105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月間畢業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102</a:t>
            </a:r>
            <a:r>
              <a:rPr lang="zh-TW" altLang="en-US" dirty="0"/>
              <a:t>學年度</a:t>
            </a:r>
            <a:r>
              <a:rPr lang="en-US" altLang="zh-TW" dirty="0"/>
              <a:t>:102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月至</a:t>
            </a:r>
            <a:r>
              <a:rPr lang="en-US" altLang="zh-TW" dirty="0"/>
              <a:t>103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月間畢業</a:t>
            </a:r>
            <a:endParaRPr lang="en-US" altLang="zh-TW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645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3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27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BC7F-1727-4142-86C4-DDF03FD592C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版面配置區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sh.isu.edu.tw/graduate_survey/Defaul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4939"/>
            <a:ext cx="12192000" cy="381346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菱形 20">
            <a:extLst>
              <a:ext uri="{FF2B5EF4-FFF2-40B4-BE49-F238E27FC236}">
                <a16:creationId xmlns:a16="http://schemas.microsoft.com/office/drawing/2014/main" id="{05A2D0FE-2D99-4784-A9F3-EE98E4314D60}"/>
              </a:ext>
            </a:extLst>
          </p:cNvPr>
          <p:cNvSpPr/>
          <p:nvPr/>
        </p:nvSpPr>
        <p:spPr>
          <a:xfrm>
            <a:off x="2870200" y="203200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3BFD42-63C2-4A06-896F-E7FA17644C97}"/>
              </a:ext>
            </a:extLst>
          </p:cNvPr>
          <p:cNvSpPr txBox="1"/>
          <p:nvPr/>
        </p:nvSpPr>
        <p:spPr>
          <a:xfrm>
            <a:off x="2375117" y="2914941"/>
            <a:ext cx="7547286" cy="23028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zh-TW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職涯發展中心</a:t>
            </a:r>
            <a:endParaRPr lang="en-US" altLang="zh-TW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dist">
              <a:lnSpc>
                <a:spcPct val="114000"/>
              </a:lnSpc>
            </a:pPr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(Career Development Center, CDC)</a:t>
            </a:r>
            <a:b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altLang="zh-TW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dist">
              <a:lnSpc>
                <a:spcPct val="114000"/>
              </a:lnSpc>
            </a:pPr>
            <a:endParaRPr lang="en-US" altLang="zh-CN" sz="26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endParaRPr lang="en-US" altLang="zh-CN" sz="25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A076802-9DD5-4D33-BC27-0A7D68935343}"/>
              </a:ext>
            </a:extLst>
          </p:cNvPr>
          <p:cNvSpPr/>
          <p:nvPr/>
        </p:nvSpPr>
        <p:spPr>
          <a:xfrm>
            <a:off x="1922318" y="530698"/>
            <a:ext cx="8427025" cy="3261109"/>
          </a:xfrm>
          <a:custGeom>
            <a:avLst/>
            <a:gdLst>
              <a:gd name="connsiteX0" fmla="*/ 0 w 5219700"/>
              <a:gd name="connsiteY0" fmla="*/ 0 h 2000250"/>
              <a:gd name="connsiteX1" fmla="*/ 5219700 w 5219700"/>
              <a:gd name="connsiteY1" fmla="*/ 0 h 2000250"/>
              <a:gd name="connsiteX2" fmla="*/ 5219700 w 5219700"/>
              <a:gd name="connsiteY2" fmla="*/ 2000250 h 2000250"/>
              <a:gd name="connsiteX3" fmla="*/ 5153930 w 5219700"/>
              <a:gd name="connsiteY3" fmla="*/ 2000250 h 2000250"/>
              <a:gd name="connsiteX4" fmla="*/ 5153930 w 5219700"/>
              <a:gd name="connsiteY4" fmla="*/ 65770 h 2000250"/>
              <a:gd name="connsiteX5" fmla="*/ 65770 w 5219700"/>
              <a:gd name="connsiteY5" fmla="*/ 65770 h 2000250"/>
              <a:gd name="connsiteX6" fmla="*/ 65770 w 5219700"/>
              <a:gd name="connsiteY6" fmla="*/ 2000250 h 2000250"/>
              <a:gd name="connsiteX7" fmla="*/ 0 w 5219700"/>
              <a:gd name="connsiteY7" fmla="*/ 2000250 h 2000250"/>
              <a:gd name="connsiteX8" fmla="*/ 0 w 5219700"/>
              <a:gd name="connsiteY8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700" h="2000250">
                <a:moveTo>
                  <a:pt x="0" y="0"/>
                </a:moveTo>
                <a:lnTo>
                  <a:pt x="5219700" y="0"/>
                </a:lnTo>
                <a:lnTo>
                  <a:pt x="5219700" y="2000250"/>
                </a:lnTo>
                <a:lnTo>
                  <a:pt x="5153930" y="2000250"/>
                </a:lnTo>
                <a:lnTo>
                  <a:pt x="5153930" y="65770"/>
                </a:lnTo>
                <a:lnTo>
                  <a:pt x="65770" y="65770"/>
                </a:lnTo>
                <a:lnTo>
                  <a:pt x="65770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C09ED340-9056-4304-AC59-7E9549A3FFB4}"/>
              </a:ext>
            </a:extLst>
          </p:cNvPr>
          <p:cNvSpPr/>
          <p:nvPr/>
        </p:nvSpPr>
        <p:spPr>
          <a:xfrm>
            <a:off x="1922322" y="3893408"/>
            <a:ext cx="8427024" cy="2761392"/>
          </a:xfrm>
          <a:custGeom>
            <a:avLst/>
            <a:gdLst>
              <a:gd name="connsiteX0" fmla="*/ 0 w 5219700"/>
              <a:gd name="connsiteY0" fmla="*/ 900843 h 1339275"/>
              <a:gd name="connsiteX1" fmla="*/ 65770 w 5219700"/>
              <a:gd name="connsiteY1" fmla="*/ 900843 h 1339275"/>
              <a:gd name="connsiteX2" fmla="*/ 65770 w 5219700"/>
              <a:gd name="connsiteY2" fmla="*/ 1273505 h 1339275"/>
              <a:gd name="connsiteX3" fmla="*/ 5153930 w 5219700"/>
              <a:gd name="connsiteY3" fmla="*/ 1273505 h 1339275"/>
              <a:gd name="connsiteX4" fmla="*/ 5153930 w 5219700"/>
              <a:gd name="connsiteY4" fmla="*/ 900843 h 1339275"/>
              <a:gd name="connsiteX5" fmla="*/ 5219700 w 5219700"/>
              <a:gd name="connsiteY5" fmla="*/ 900843 h 1339275"/>
              <a:gd name="connsiteX6" fmla="*/ 5219700 w 5219700"/>
              <a:gd name="connsiteY6" fmla="*/ 1339275 h 1339275"/>
              <a:gd name="connsiteX7" fmla="*/ 0 w 5219700"/>
              <a:gd name="connsiteY7" fmla="*/ 1339275 h 1339275"/>
              <a:gd name="connsiteX8" fmla="*/ 5153930 w 5219700"/>
              <a:gd name="connsiteY8" fmla="*/ 0 h 1339275"/>
              <a:gd name="connsiteX9" fmla="*/ 5219700 w 5219700"/>
              <a:gd name="connsiteY9" fmla="*/ 0 h 1339275"/>
              <a:gd name="connsiteX10" fmla="*/ 5219700 w 5219700"/>
              <a:gd name="connsiteY10" fmla="*/ 335974 h 1339275"/>
              <a:gd name="connsiteX11" fmla="*/ 5153930 w 5219700"/>
              <a:gd name="connsiteY11" fmla="*/ 335974 h 1339275"/>
              <a:gd name="connsiteX12" fmla="*/ 0 w 5219700"/>
              <a:gd name="connsiteY12" fmla="*/ 0 h 1339275"/>
              <a:gd name="connsiteX13" fmla="*/ 65770 w 5219700"/>
              <a:gd name="connsiteY13" fmla="*/ 0 h 1339275"/>
              <a:gd name="connsiteX14" fmla="*/ 65770 w 5219700"/>
              <a:gd name="connsiteY14" fmla="*/ 335974 h 1339275"/>
              <a:gd name="connsiteX15" fmla="*/ 0 w 5219700"/>
              <a:gd name="connsiteY15" fmla="*/ 335974 h 133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19700" h="1339275">
                <a:moveTo>
                  <a:pt x="0" y="900843"/>
                </a:moveTo>
                <a:lnTo>
                  <a:pt x="65770" y="900843"/>
                </a:lnTo>
                <a:lnTo>
                  <a:pt x="65770" y="1273505"/>
                </a:lnTo>
                <a:lnTo>
                  <a:pt x="5153930" y="1273505"/>
                </a:lnTo>
                <a:lnTo>
                  <a:pt x="5153930" y="900843"/>
                </a:lnTo>
                <a:lnTo>
                  <a:pt x="5219700" y="900843"/>
                </a:lnTo>
                <a:lnTo>
                  <a:pt x="5219700" y="1339275"/>
                </a:lnTo>
                <a:lnTo>
                  <a:pt x="0" y="1339275"/>
                </a:lnTo>
                <a:close/>
                <a:moveTo>
                  <a:pt x="5153930" y="0"/>
                </a:moveTo>
                <a:lnTo>
                  <a:pt x="5219700" y="0"/>
                </a:lnTo>
                <a:lnTo>
                  <a:pt x="5219700" y="335974"/>
                </a:lnTo>
                <a:lnTo>
                  <a:pt x="5153930" y="335974"/>
                </a:lnTo>
                <a:close/>
                <a:moveTo>
                  <a:pt x="0" y="0"/>
                </a:moveTo>
                <a:lnTo>
                  <a:pt x="65770" y="0"/>
                </a:lnTo>
                <a:lnTo>
                  <a:pt x="65770" y="335974"/>
                </a:lnTo>
                <a:lnTo>
                  <a:pt x="0" y="33597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04FEED-CF5F-42F7-A086-06587B232820}"/>
              </a:ext>
            </a:extLst>
          </p:cNvPr>
          <p:cNvSpPr txBox="1"/>
          <p:nvPr/>
        </p:nvSpPr>
        <p:spPr>
          <a:xfrm>
            <a:off x="2145428" y="1722696"/>
            <a:ext cx="7980807" cy="132343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TW" altLang="en-U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畢業生流向調查</a:t>
            </a:r>
            <a:endParaRPr lang="en-US" altLang="zh-TW" sz="4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dist"/>
            <a:r>
              <a:rPr lang="zh-TW" altLang="en-U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電訪技巧研習交流會</a:t>
            </a:r>
            <a:endParaRPr lang="zh-CN" altLang="en-US" sz="4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7F9B568-53FF-4FDF-8013-8CCA5BAF4AA3}"/>
              </a:ext>
            </a:extLst>
          </p:cNvPr>
          <p:cNvSpPr txBox="1"/>
          <p:nvPr/>
        </p:nvSpPr>
        <p:spPr>
          <a:xfrm>
            <a:off x="3829020" y="934530"/>
            <a:ext cx="4346884" cy="60016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TW" altLang="en-US" sz="33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義守大學</a:t>
            </a:r>
            <a:r>
              <a:rPr lang="en-US" altLang="zh-TW" sz="33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3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年度</a:t>
            </a:r>
            <a:endParaRPr lang="zh-CN" altLang="en-US" sz="33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圆角矩形 2">
            <a:extLst>
              <a:ext uri="{FF2B5EF4-FFF2-40B4-BE49-F238E27FC236}">
                <a16:creationId xmlns:a16="http://schemas.microsoft.com/office/drawing/2014/main" id="{613662F9-FEEF-496D-BA59-391998C4DD7E}"/>
              </a:ext>
            </a:extLst>
          </p:cNvPr>
          <p:cNvSpPr/>
          <p:nvPr/>
        </p:nvSpPr>
        <p:spPr>
          <a:xfrm>
            <a:off x="10708482" y="6326443"/>
            <a:ext cx="136314" cy="131040"/>
          </a:xfrm>
          <a:custGeom>
            <a:avLst/>
            <a:gdLst>
              <a:gd name="connsiteX0" fmla="*/ 241391 w 516922"/>
              <a:gd name="connsiteY0" fmla="*/ 466920 h 496921"/>
              <a:gd name="connsiteX1" fmla="*/ 374792 w 516922"/>
              <a:gd name="connsiteY1" fmla="*/ 466920 h 496921"/>
              <a:gd name="connsiteX2" fmla="*/ 394157 w 516922"/>
              <a:gd name="connsiteY2" fmla="*/ 492438 h 496921"/>
              <a:gd name="connsiteX3" fmla="*/ 241391 w 516922"/>
              <a:gd name="connsiteY3" fmla="*/ 492438 h 496921"/>
              <a:gd name="connsiteX4" fmla="*/ 45175 w 516922"/>
              <a:gd name="connsiteY4" fmla="*/ 266910 h 496921"/>
              <a:gd name="connsiteX5" fmla="*/ 178975 w 516922"/>
              <a:gd name="connsiteY5" fmla="*/ 266910 h 496921"/>
              <a:gd name="connsiteX6" fmla="*/ 178975 w 516922"/>
              <a:gd name="connsiteY6" fmla="*/ 312085 h 496921"/>
              <a:gd name="connsiteX7" fmla="*/ 45175 w 516922"/>
              <a:gd name="connsiteY7" fmla="*/ 312085 h 496921"/>
              <a:gd name="connsiteX8" fmla="*/ 45175 w 516922"/>
              <a:gd name="connsiteY8" fmla="*/ 167939 h 496921"/>
              <a:gd name="connsiteX9" fmla="*/ 178975 w 516922"/>
              <a:gd name="connsiteY9" fmla="*/ 167939 h 496921"/>
              <a:gd name="connsiteX10" fmla="*/ 178975 w 516922"/>
              <a:gd name="connsiteY10" fmla="*/ 213114 h 496921"/>
              <a:gd name="connsiteX11" fmla="*/ 45175 w 516922"/>
              <a:gd name="connsiteY11" fmla="*/ 213114 h 496921"/>
              <a:gd name="connsiteX12" fmla="*/ 254150 w 516922"/>
              <a:gd name="connsiteY12" fmla="*/ 92418 h 496921"/>
              <a:gd name="connsiteX13" fmla="*/ 497537 w 516922"/>
              <a:gd name="connsiteY13" fmla="*/ 92418 h 496921"/>
              <a:gd name="connsiteX14" fmla="*/ 516922 w 516922"/>
              <a:gd name="connsiteY14" fmla="*/ 111788 h 496921"/>
              <a:gd name="connsiteX15" fmla="*/ 516922 w 516922"/>
              <a:gd name="connsiteY15" fmla="*/ 402340 h 496921"/>
              <a:gd name="connsiteX16" fmla="*/ 497537 w 516922"/>
              <a:gd name="connsiteY16" fmla="*/ 421710 h 496921"/>
              <a:gd name="connsiteX17" fmla="*/ 359690 w 516922"/>
              <a:gd name="connsiteY17" fmla="*/ 421710 h 496921"/>
              <a:gd name="connsiteX18" fmla="*/ 359690 w 516922"/>
              <a:gd name="connsiteY18" fmla="*/ 458298 h 496921"/>
              <a:gd name="connsiteX19" fmla="*/ 254150 w 516922"/>
              <a:gd name="connsiteY19" fmla="*/ 458298 h 496921"/>
              <a:gd name="connsiteX20" fmla="*/ 254150 w 516922"/>
              <a:gd name="connsiteY20" fmla="*/ 382970 h 496921"/>
              <a:gd name="connsiteX21" fmla="*/ 478152 w 516922"/>
              <a:gd name="connsiteY21" fmla="*/ 382970 h 496921"/>
              <a:gd name="connsiteX22" fmla="*/ 478152 w 516922"/>
              <a:gd name="connsiteY22" fmla="*/ 131158 h 496921"/>
              <a:gd name="connsiteX23" fmla="*/ 254150 w 516922"/>
              <a:gd name="connsiteY23" fmla="*/ 131158 h 496921"/>
              <a:gd name="connsiteX24" fmla="*/ 45175 w 516922"/>
              <a:gd name="connsiteY24" fmla="*/ 75176 h 496921"/>
              <a:gd name="connsiteX25" fmla="*/ 178975 w 516922"/>
              <a:gd name="connsiteY25" fmla="*/ 75176 h 496921"/>
              <a:gd name="connsiteX26" fmla="*/ 178975 w 516922"/>
              <a:gd name="connsiteY26" fmla="*/ 120351 h 496921"/>
              <a:gd name="connsiteX27" fmla="*/ 45175 w 516922"/>
              <a:gd name="connsiteY27" fmla="*/ 120351 h 496921"/>
              <a:gd name="connsiteX28" fmla="*/ 28019 w 516922"/>
              <a:gd name="connsiteY28" fmla="*/ 27965 h 496921"/>
              <a:gd name="connsiteX29" fmla="*/ 28019 w 516922"/>
              <a:gd name="connsiteY29" fmla="*/ 466805 h 496921"/>
              <a:gd name="connsiteX30" fmla="*/ 196130 w 516922"/>
              <a:gd name="connsiteY30" fmla="*/ 466805 h 496921"/>
              <a:gd name="connsiteX31" fmla="*/ 196130 w 516922"/>
              <a:gd name="connsiteY31" fmla="*/ 27965 h 496921"/>
              <a:gd name="connsiteX32" fmla="*/ 28019 w 516922"/>
              <a:gd name="connsiteY32" fmla="*/ 0 h 496921"/>
              <a:gd name="connsiteX33" fmla="*/ 196130 w 516922"/>
              <a:gd name="connsiteY33" fmla="*/ 0 h 496921"/>
              <a:gd name="connsiteX34" fmla="*/ 224149 w 516922"/>
              <a:gd name="connsiteY34" fmla="*/ 27965 h 496921"/>
              <a:gd name="connsiteX35" fmla="*/ 224149 w 516922"/>
              <a:gd name="connsiteY35" fmla="*/ 466805 h 496921"/>
              <a:gd name="connsiteX36" fmla="*/ 196130 w 516922"/>
              <a:gd name="connsiteY36" fmla="*/ 496921 h 496921"/>
              <a:gd name="connsiteX37" fmla="*/ 28019 w 516922"/>
              <a:gd name="connsiteY37" fmla="*/ 496921 h 496921"/>
              <a:gd name="connsiteX38" fmla="*/ 0 w 516922"/>
              <a:gd name="connsiteY38" fmla="*/ 466805 h 496921"/>
              <a:gd name="connsiteX39" fmla="*/ 0 w 516922"/>
              <a:gd name="connsiteY39" fmla="*/ 27965 h 496921"/>
              <a:gd name="connsiteX40" fmla="*/ 28019 w 516922"/>
              <a:gd name="connsiteY40" fmla="*/ 0 h 49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16922" h="496921">
                <a:moveTo>
                  <a:pt x="241391" y="466920"/>
                </a:moveTo>
                <a:lnTo>
                  <a:pt x="374792" y="466920"/>
                </a:lnTo>
                <a:lnTo>
                  <a:pt x="394157" y="492438"/>
                </a:lnTo>
                <a:lnTo>
                  <a:pt x="241391" y="492438"/>
                </a:lnTo>
                <a:close/>
                <a:moveTo>
                  <a:pt x="45175" y="266910"/>
                </a:moveTo>
                <a:lnTo>
                  <a:pt x="178975" y="266910"/>
                </a:lnTo>
                <a:lnTo>
                  <a:pt x="178975" y="312085"/>
                </a:lnTo>
                <a:lnTo>
                  <a:pt x="45175" y="312085"/>
                </a:lnTo>
                <a:close/>
                <a:moveTo>
                  <a:pt x="45175" y="167939"/>
                </a:moveTo>
                <a:lnTo>
                  <a:pt x="178975" y="167939"/>
                </a:lnTo>
                <a:lnTo>
                  <a:pt x="178975" y="213114"/>
                </a:lnTo>
                <a:lnTo>
                  <a:pt x="45175" y="213114"/>
                </a:lnTo>
                <a:close/>
                <a:moveTo>
                  <a:pt x="254150" y="92418"/>
                </a:moveTo>
                <a:lnTo>
                  <a:pt x="497537" y="92418"/>
                </a:lnTo>
                <a:cubicBezTo>
                  <a:pt x="508307" y="92418"/>
                  <a:pt x="516922" y="101027"/>
                  <a:pt x="516922" y="111788"/>
                </a:cubicBezTo>
                <a:lnTo>
                  <a:pt x="516922" y="402340"/>
                </a:lnTo>
                <a:cubicBezTo>
                  <a:pt x="516922" y="413101"/>
                  <a:pt x="508307" y="421710"/>
                  <a:pt x="497537" y="421710"/>
                </a:cubicBezTo>
                <a:lnTo>
                  <a:pt x="359690" y="421710"/>
                </a:lnTo>
                <a:lnTo>
                  <a:pt x="359690" y="458298"/>
                </a:lnTo>
                <a:lnTo>
                  <a:pt x="254150" y="458298"/>
                </a:lnTo>
                <a:lnTo>
                  <a:pt x="254150" y="382970"/>
                </a:lnTo>
                <a:lnTo>
                  <a:pt x="478152" y="382970"/>
                </a:lnTo>
                <a:lnTo>
                  <a:pt x="478152" y="131158"/>
                </a:lnTo>
                <a:lnTo>
                  <a:pt x="254150" y="131158"/>
                </a:lnTo>
                <a:close/>
                <a:moveTo>
                  <a:pt x="45175" y="75176"/>
                </a:moveTo>
                <a:lnTo>
                  <a:pt x="178975" y="75176"/>
                </a:lnTo>
                <a:lnTo>
                  <a:pt x="178975" y="120351"/>
                </a:lnTo>
                <a:lnTo>
                  <a:pt x="45175" y="120351"/>
                </a:lnTo>
                <a:close/>
                <a:moveTo>
                  <a:pt x="28019" y="27965"/>
                </a:moveTo>
                <a:lnTo>
                  <a:pt x="28019" y="466805"/>
                </a:lnTo>
                <a:lnTo>
                  <a:pt x="196130" y="466805"/>
                </a:lnTo>
                <a:lnTo>
                  <a:pt x="196130" y="27965"/>
                </a:lnTo>
                <a:close/>
                <a:moveTo>
                  <a:pt x="28019" y="0"/>
                </a:moveTo>
                <a:lnTo>
                  <a:pt x="196130" y="0"/>
                </a:lnTo>
                <a:cubicBezTo>
                  <a:pt x="211217" y="0"/>
                  <a:pt x="224149" y="12907"/>
                  <a:pt x="224149" y="27965"/>
                </a:cubicBezTo>
                <a:lnTo>
                  <a:pt x="224149" y="466805"/>
                </a:lnTo>
                <a:cubicBezTo>
                  <a:pt x="224149" y="484014"/>
                  <a:pt x="211217" y="496921"/>
                  <a:pt x="196130" y="496921"/>
                </a:cubicBezTo>
                <a:lnTo>
                  <a:pt x="28019" y="496921"/>
                </a:lnTo>
                <a:cubicBezTo>
                  <a:pt x="12932" y="496921"/>
                  <a:pt x="0" y="484014"/>
                  <a:pt x="0" y="466805"/>
                </a:cubicBezTo>
                <a:lnTo>
                  <a:pt x="0" y="27965"/>
                </a:lnTo>
                <a:cubicBezTo>
                  <a:pt x="0" y="12907"/>
                  <a:pt x="12932" y="0"/>
                  <a:pt x="280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圆角矩形 12">
            <a:extLst>
              <a:ext uri="{FF2B5EF4-FFF2-40B4-BE49-F238E27FC236}">
                <a16:creationId xmlns:a16="http://schemas.microsoft.com/office/drawing/2014/main" id="{2B5465D0-F02F-41CE-B00A-AB563C52CE43}"/>
              </a:ext>
            </a:extLst>
          </p:cNvPr>
          <p:cNvSpPr/>
          <p:nvPr/>
        </p:nvSpPr>
        <p:spPr>
          <a:xfrm>
            <a:off x="11106520" y="6328162"/>
            <a:ext cx="136314" cy="127602"/>
          </a:xfrm>
          <a:custGeom>
            <a:avLst/>
            <a:gdLst>
              <a:gd name="connsiteX0" fmla="*/ 243883 w 600653"/>
              <a:gd name="connsiteY0" fmla="*/ 476473 h 562265"/>
              <a:gd name="connsiteX1" fmla="*/ 243883 w 600653"/>
              <a:gd name="connsiteY1" fmla="*/ 521100 h 562265"/>
              <a:gd name="connsiteX2" fmla="*/ 356770 w 600653"/>
              <a:gd name="connsiteY2" fmla="*/ 521100 h 562265"/>
              <a:gd name="connsiteX3" fmla="*/ 356770 w 600653"/>
              <a:gd name="connsiteY3" fmla="*/ 476473 h 562265"/>
              <a:gd name="connsiteX4" fmla="*/ 38528 w 600653"/>
              <a:gd name="connsiteY4" fmla="*/ 381063 h 562265"/>
              <a:gd name="connsiteX5" fmla="*/ 38528 w 600653"/>
              <a:gd name="connsiteY5" fmla="*/ 418766 h 562265"/>
              <a:gd name="connsiteX6" fmla="*/ 57792 w 600653"/>
              <a:gd name="connsiteY6" fmla="*/ 438001 h 562265"/>
              <a:gd name="connsiteX7" fmla="*/ 542861 w 600653"/>
              <a:gd name="connsiteY7" fmla="*/ 438001 h 562265"/>
              <a:gd name="connsiteX8" fmla="*/ 562125 w 600653"/>
              <a:gd name="connsiteY8" fmla="*/ 418766 h 562265"/>
              <a:gd name="connsiteX9" fmla="*/ 562125 w 600653"/>
              <a:gd name="connsiteY9" fmla="*/ 381063 h 562265"/>
              <a:gd name="connsiteX10" fmla="*/ 300326 w 600653"/>
              <a:gd name="connsiteY10" fmla="*/ 210426 h 562265"/>
              <a:gd name="connsiteX11" fmla="*/ 315710 w 600653"/>
              <a:gd name="connsiteY11" fmla="*/ 225826 h 562265"/>
              <a:gd name="connsiteX12" fmla="*/ 315710 w 600653"/>
              <a:gd name="connsiteY12" fmla="*/ 251620 h 562265"/>
              <a:gd name="connsiteX13" fmla="*/ 300326 w 600653"/>
              <a:gd name="connsiteY13" fmla="*/ 267019 h 562265"/>
              <a:gd name="connsiteX14" fmla="*/ 284943 w 600653"/>
              <a:gd name="connsiteY14" fmla="*/ 251620 h 562265"/>
              <a:gd name="connsiteX15" fmla="*/ 284943 w 600653"/>
              <a:gd name="connsiteY15" fmla="*/ 225826 h 562265"/>
              <a:gd name="connsiteX16" fmla="*/ 300326 w 600653"/>
              <a:gd name="connsiteY16" fmla="*/ 210426 h 562265"/>
              <a:gd name="connsiteX17" fmla="*/ 253291 w 600653"/>
              <a:gd name="connsiteY17" fmla="*/ 184466 h 562265"/>
              <a:gd name="connsiteX18" fmla="*/ 243081 w 600653"/>
              <a:gd name="connsiteY18" fmla="*/ 194851 h 562265"/>
              <a:gd name="connsiteX19" fmla="*/ 243081 w 600653"/>
              <a:gd name="connsiteY19" fmla="*/ 281397 h 562265"/>
              <a:gd name="connsiteX20" fmla="*/ 253291 w 600653"/>
              <a:gd name="connsiteY20" fmla="*/ 291782 h 562265"/>
              <a:gd name="connsiteX21" fmla="*/ 347292 w 600653"/>
              <a:gd name="connsiteY21" fmla="*/ 291782 h 562265"/>
              <a:gd name="connsiteX22" fmla="*/ 357502 w 600653"/>
              <a:gd name="connsiteY22" fmla="*/ 281397 h 562265"/>
              <a:gd name="connsiteX23" fmla="*/ 357502 w 600653"/>
              <a:gd name="connsiteY23" fmla="*/ 194851 h 562265"/>
              <a:gd name="connsiteX24" fmla="*/ 347292 w 600653"/>
              <a:gd name="connsiteY24" fmla="*/ 184466 h 562265"/>
              <a:gd name="connsiteX25" fmla="*/ 300292 w 600653"/>
              <a:gd name="connsiteY25" fmla="*/ 100420 h 562265"/>
              <a:gd name="connsiteX26" fmla="*/ 258299 w 600653"/>
              <a:gd name="connsiteY26" fmla="*/ 142347 h 562265"/>
              <a:gd name="connsiteX27" fmla="*/ 258299 w 600653"/>
              <a:gd name="connsiteY27" fmla="*/ 153694 h 562265"/>
              <a:gd name="connsiteX28" fmla="*/ 342477 w 600653"/>
              <a:gd name="connsiteY28" fmla="*/ 153694 h 562265"/>
              <a:gd name="connsiteX29" fmla="*/ 342477 w 600653"/>
              <a:gd name="connsiteY29" fmla="*/ 142347 h 562265"/>
              <a:gd name="connsiteX30" fmla="*/ 300292 w 600653"/>
              <a:gd name="connsiteY30" fmla="*/ 100420 h 562265"/>
              <a:gd name="connsiteX31" fmla="*/ 300292 w 600653"/>
              <a:gd name="connsiteY31" fmla="*/ 69648 h 562265"/>
              <a:gd name="connsiteX32" fmla="*/ 373297 w 600653"/>
              <a:gd name="connsiteY32" fmla="*/ 142347 h 562265"/>
              <a:gd name="connsiteX33" fmla="*/ 373297 w 600653"/>
              <a:gd name="connsiteY33" fmla="*/ 161964 h 562265"/>
              <a:gd name="connsiteX34" fmla="*/ 373104 w 600653"/>
              <a:gd name="connsiteY34" fmla="*/ 162925 h 562265"/>
              <a:gd name="connsiteX35" fmla="*/ 388322 w 600653"/>
              <a:gd name="connsiteY35" fmla="*/ 194851 h 562265"/>
              <a:gd name="connsiteX36" fmla="*/ 388322 w 600653"/>
              <a:gd name="connsiteY36" fmla="*/ 281397 h 562265"/>
              <a:gd name="connsiteX37" fmla="*/ 347292 w 600653"/>
              <a:gd name="connsiteY37" fmla="*/ 322554 h 562265"/>
              <a:gd name="connsiteX38" fmla="*/ 253291 w 600653"/>
              <a:gd name="connsiteY38" fmla="*/ 322554 h 562265"/>
              <a:gd name="connsiteX39" fmla="*/ 212261 w 600653"/>
              <a:gd name="connsiteY39" fmla="*/ 281397 h 562265"/>
              <a:gd name="connsiteX40" fmla="*/ 212261 w 600653"/>
              <a:gd name="connsiteY40" fmla="*/ 194851 h 562265"/>
              <a:gd name="connsiteX41" fmla="*/ 227479 w 600653"/>
              <a:gd name="connsiteY41" fmla="*/ 162925 h 562265"/>
              <a:gd name="connsiteX42" fmla="*/ 227479 w 600653"/>
              <a:gd name="connsiteY42" fmla="*/ 161964 h 562265"/>
              <a:gd name="connsiteX43" fmla="*/ 227479 w 600653"/>
              <a:gd name="connsiteY43" fmla="*/ 142347 h 562265"/>
              <a:gd name="connsiteX44" fmla="*/ 300292 w 600653"/>
              <a:gd name="connsiteY44" fmla="*/ 69648 h 562265"/>
              <a:gd name="connsiteX45" fmla="*/ 57792 w 600653"/>
              <a:gd name="connsiteY45" fmla="*/ 38472 h 562265"/>
              <a:gd name="connsiteX46" fmla="*/ 38528 w 600653"/>
              <a:gd name="connsiteY46" fmla="*/ 57708 h 562265"/>
              <a:gd name="connsiteX47" fmla="*/ 38528 w 600653"/>
              <a:gd name="connsiteY47" fmla="*/ 342591 h 562265"/>
              <a:gd name="connsiteX48" fmla="*/ 562125 w 600653"/>
              <a:gd name="connsiteY48" fmla="*/ 342591 h 562265"/>
              <a:gd name="connsiteX49" fmla="*/ 562125 w 600653"/>
              <a:gd name="connsiteY49" fmla="*/ 57708 h 562265"/>
              <a:gd name="connsiteX50" fmla="*/ 542861 w 600653"/>
              <a:gd name="connsiteY50" fmla="*/ 38472 h 562265"/>
              <a:gd name="connsiteX51" fmla="*/ 57792 w 600653"/>
              <a:gd name="connsiteY51" fmla="*/ 0 h 562265"/>
              <a:gd name="connsiteX52" fmla="*/ 542861 w 600653"/>
              <a:gd name="connsiteY52" fmla="*/ 0 h 562265"/>
              <a:gd name="connsiteX53" fmla="*/ 600653 w 600653"/>
              <a:gd name="connsiteY53" fmla="*/ 57708 h 562265"/>
              <a:gd name="connsiteX54" fmla="*/ 600653 w 600653"/>
              <a:gd name="connsiteY54" fmla="*/ 418766 h 562265"/>
              <a:gd name="connsiteX55" fmla="*/ 542861 w 600653"/>
              <a:gd name="connsiteY55" fmla="*/ 476473 h 562265"/>
              <a:gd name="connsiteX56" fmla="*/ 395298 w 600653"/>
              <a:gd name="connsiteY56" fmla="*/ 476473 h 562265"/>
              <a:gd name="connsiteX57" fmla="*/ 395298 w 600653"/>
              <a:gd name="connsiteY57" fmla="*/ 523793 h 562265"/>
              <a:gd name="connsiteX58" fmla="*/ 460411 w 600653"/>
              <a:gd name="connsiteY58" fmla="*/ 523793 h 562265"/>
              <a:gd name="connsiteX59" fmla="*/ 479675 w 600653"/>
              <a:gd name="connsiteY59" fmla="*/ 543029 h 562265"/>
              <a:gd name="connsiteX60" fmla="*/ 460411 w 600653"/>
              <a:gd name="connsiteY60" fmla="*/ 562265 h 562265"/>
              <a:gd name="connsiteX61" fmla="*/ 140435 w 600653"/>
              <a:gd name="connsiteY61" fmla="*/ 562265 h 562265"/>
              <a:gd name="connsiteX62" fmla="*/ 121171 w 600653"/>
              <a:gd name="connsiteY62" fmla="*/ 543029 h 562265"/>
              <a:gd name="connsiteX63" fmla="*/ 140435 w 600653"/>
              <a:gd name="connsiteY63" fmla="*/ 523793 h 562265"/>
              <a:gd name="connsiteX64" fmla="*/ 205355 w 600653"/>
              <a:gd name="connsiteY64" fmla="*/ 523793 h 562265"/>
              <a:gd name="connsiteX65" fmla="*/ 205355 w 600653"/>
              <a:gd name="connsiteY65" fmla="*/ 476473 h 562265"/>
              <a:gd name="connsiteX66" fmla="*/ 57792 w 600653"/>
              <a:gd name="connsiteY66" fmla="*/ 476473 h 562265"/>
              <a:gd name="connsiteX67" fmla="*/ 0 w 600653"/>
              <a:gd name="connsiteY67" fmla="*/ 418766 h 562265"/>
              <a:gd name="connsiteX68" fmla="*/ 0 w 600653"/>
              <a:gd name="connsiteY68" fmla="*/ 57708 h 562265"/>
              <a:gd name="connsiteX69" fmla="*/ 57792 w 600653"/>
              <a:gd name="connsiteY69" fmla="*/ 0 h 56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0653" h="562265">
                <a:moveTo>
                  <a:pt x="243883" y="476473"/>
                </a:moveTo>
                <a:lnTo>
                  <a:pt x="243883" y="521100"/>
                </a:lnTo>
                <a:lnTo>
                  <a:pt x="356770" y="521100"/>
                </a:lnTo>
                <a:lnTo>
                  <a:pt x="356770" y="476473"/>
                </a:lnTo>
                <a:close/>
                <a:moveTo>
                  <a:pt x="38528" y="381063"/>
                </a:moveTo>
                <a:lnTo>
                  <a:pt x="38528" y="418766"/>
                </a:lnTo>
                <a:cubicBezTo>
                  <a:pt x="38528" y="429345"/>
                  <a:pt x="47197" y="438001"/>
                  <a:pt x="57792" y="438001"/>
                </a:cubicBezTo>
                <a:lnTo>
                  <a:pt x="542861" y="438001"/>
                </a:lnTo>
                <a:cubicBezTo>
                  <a:pt x="553649" y="438001"/>
                  <a:pt x="562125" y="429345"/>
                  <a:pt x="562125" y="418766"/>
                </a:cubicBezTo>
                <a:lnTo>
                  <a:pt x="562125" y="381063"/>
                </a:lnTo>
                <a:close/>
                <a:moveTo>
                  <a:pt x="300326" y="210426"/>
                </a:moveTo>
                <a:cubicBezTo>
                  <a:pt x="308787" y="210426"/>
                  <a:pt x="315710" y="217356"/>
                  <a:pt x="315710" y="225826"/>
                </a:cubicBezTo>
                <a:lnTo>
                  <a:pt x="315710" y="251620"/>
                </a:lnTo>
                <a:cubicBezTo>
                  <a:pt x="315710" y="260089"/>
                  <a:pt x="308787" y="267019"/>
                  <a:pt x="300326" y="267019"/>
                </a:cubicBezTo>
                <a:cubicBezTo>
                  <a:pt x="291866" y="267019"/>
                  <a:pt x="284943" y="260089"/>
                  <a:pt x="284943" y="251620"/>
                </a:cubicBezTo>
                <a:lnTo>
                  <a:pt x="284943" y="225826"/>
                </a:lnTo>
                <a:cubicBezTo>
                  <a:pt x="284943" y="217356"/>
                  <a:pt x="291866" y="210426"/>
                  <a:pt x="300326" y="210426"/>
                </a:cubicBezTo>
                <a:close/>
                <a:moveTo>
                  <a:pt x="253291" y="184466"/>
                </a:moveTo>
                <a:cubicBezTo>
                  <a:pt x="247897" y="184466"/>
                  <a:pt x="243081" y="189274"/>
                  <a:pt x="243081" y="194851"/>
                </a:cubicBezTo>
                <a:lnTo>
                  <a:pt x="243081" y="281397"/>
                </a:lnTo>
                <a:cubicBezTo>
                  <a:pt x="243081" y="286974"/>
                  <a:pt x="247897" y="291782"/>
                  <a:pt x="253291" y="291782"/>
                </a:cubicBezTo>
                <a:lnTo>
                  <a:pt x="347292" y="291782"/>
                </a:lnTo>
                <a:cubicBezTo>
                  <a:pt x="352879" y="291782"/>
                  <a:pt x="357502" y="286974"/>
                  <a:pt x="357502" y="281397"/>
                </a:cubicBezTo>
                <a:lnTo>
                  <a:pt x="357502" y="194851"/>
                </a:lnTo>
                <a:cubicBezTo>
                  <a:pt x="357502" y="189274"/>
                  <a:pt x="352879" y="184466"/>
                  <a:pt x="347292" y="184466"/>
                </a:cubicBezTo>
                <a:close/>
                <a:moveTo>
                  <a:pt x="300292" y="100420"/>
                </a:moveTo>
                <a:cubicBezTo>
                  <a:pt x="277176" y="100420"/>
                  <a:pt x="258299" y="119268"/>
                  <a:pt x="258299" y="142347"/>
                </a:cubicBezTo>
                <a:lnTo>
                  <a:pt x="258299" y="153694"/>
                </a:lnTo>
                <a:lnTo>
                  <a:pt x="342477" y="153694"/>
                </a:lnTo>
                <a:lnTo>
                  <a:pt x="342477" y="142347"/>
                </a:lnTo>
                <a:cubicBezTo>
                  <a:pt x="342477" y="119268"/>
                  <a:pt x="323599" y="100420"/>
                  <a:pt x="300292" y="100420"/>
                </a:cubicBezTo>
                <a:close/>
                <a:moveTo>
                  <a:pt x="300292" y="69648"/>
                </a:moveTo>
                <a:cubicBezTo>
                  <a:pt x="340551" y="69648"/>
                  <a:pt x="373297" y="102343"/>
                  <a:pt x="373297" y="142347"/>
                </a:cubicBezTo>
                <a:lnTo>
                  <a:pt x="373297" y="161964"/>
                </a:lnTo>
                <a:cubicBezTo>
                  <a:pt x="373297" y="162348"/>
                  <a:pt x="373104" y="162541"/>
                  <a:pt x="373104" y="162925"/>
                </a:cubicBezTo>
                <a:cubicBezTo>
                  <a:pt x="382351" y="170426"/>
                  <a:pt x="388322" y="181965"/>
                  <a:pt x="388322" y="194851"/>
                </a:cubicBezTo>
                <a:lnTo>
                  <a:pt x="388322" y="281397"/>
                </a:lnTo>
                <a:cubicBezTo>
                  <a:pt x="388322" y="304091"/>
                  <a:pt x="370022" y="322554"/>
                  <a:pt x="347292" y="322554"/>
                </a:cubicBezTo>
                <a:lnTo>
                  <a:pt x="253291" y="322554"/>
                </a:lnTo>
                <a:cubicBezTo>
                  <a:pt x="230753" y="322554"/>
                  <a:pt x="212261" y="304091"/>
                  <a:pt x="212261" y="281397"/>
                </a:cubicBezTo>
                <a:lnTo>
                  <a:pt x="212261" y="194851"/>
                </a:lnTo>
                <a:cubicBezTo>
                  <a:pt x="212261" y="181965"/>
                  <a:pt x="218232" y="170426"/>
                  <a:pt x="227479" y="162925"/>
                </a:cubicBezTo>
                <a:cubicBezTo>
                  <a:pt x="227479" y="162541"/>
                  <a:pt x="227479" y="162348"/>
                  <a:pt x="227479" y="161964"/>
                </a:cubicBezTo>
                <a:lnTo>
                  <a:pt x="227479" y="142347"/>
                </a:lnTo>
                <a:cubicBezTo>
                  <a:pt x="227479" y="102343"/>
                  <a:pt x="260225" y="69648"/>
                  <a:pt x="300292" y="69648"/>
                </a:cubicBezTo>
                <a:close/>
                <a:moveTo>
                  <a:pt x="57792" y="38472"/>
                </a:moveTo>
                <a:cubicBezTo>
                  <a:pt x="47197" y="38472"/>
                  <a:pt x="38528" y="47128"/>
                  <a:pt x="38528" y="57708"/>
                </a:cubicBezTo>
                <a:lnTo>
                  <a:pt x="38528" y="342591"/>
                </a:lnTo>
                <a:lnTo>
                  <a:pt x="562125" y="342591"/>
                </a:lnTo>
                <a:lnTo>
                  <a:pt x="562125" y="57708"/>
                </a:lnTo>
                <a:cubicBezTo>
                  <a:pt x="562125" y="47128"/>
                  <a:pt x="553649" y="38472"/>
                  <a:pt x="542861" y="38472"/>
                </a:cubicBezTo>
                <a:close/>
                <a:moveTo>
                  <a:pt x="57792" y="0"/>
                </a:moveTo>
                <a:lnTo>
                  <a:pt x="542861" y="0"/>
                </a:lnTo>
                <a:cubicBezTo>
                  <a:pt x="574839" y="0"/>
                  <a:pt x="600653" y="25776"/>
                  <a:pt x="600653" y="57708"/>
                </a:cubicBezTo>
                <a:lnTo>
                  <a:pt x="600653" y="418766"/>
                </a:lnTo>
                <a:cubicBezTo>
                  <a:pt x="600653" y="450505"/>
                  <a:pt x="574839" y="476473"/>
                  <a:pt x="542861" y="476473"/>
                </a:cubicBezTo>
                <a:lnTo>
                  <a:pt x="395298" y="476473"/>
                </a:lnTo>
                <a:lnTo>
                  <a:pt x="395298" y="523793"/>
                </a:lnTo>
                <a:lnTo>
                  <a:pt x="460411" y="523793"/>
                </a:lnTo>
                <a:cubicBezTo>
                  <a:pt x="471006" y="523793"/>
                  <a:pt x="479675" y="532257"/>
                  <a:pt x="479675" y="543029"/>
                </a:cubicBezTo>
                <a:cubicBezTo>
                  <a:pt x="479675" y="553609"/>
                  <a:pt x="471006" y="562265"/>
                  <a:pt x="460411" y="562265"/>
                </a:cubicBezTo>
                <a:lnTo>
                  <a:pt x="140435" y="562265"/>
                </a:lnTo>
                <a:cubicBezTo>
                  <a:pt x="129840" y="562265"/>
                  <a:pt x="121171" y="553609"/>
                  <a:pt x="121171" y="543029"/>
                </a:cubicBezTo>
                <a:cubicBezTo>
                  <a:pt x="121171" y="532257"/>
                  <a:pt x="129840" y="523793"/>
                  <a:pt x="140435" y="523793"/>
                </a:cubicBezTo>
                <a:lnTo>
                  <a:pt x="205355" y="523793"/>
                </a:lnTo>
                <a:lnTo>
                  <a:pt x="205355" y="476473"/>
                </a:lnTo>
                <a:lnTo>
                  <a:pt x="57792" y="476473"/>
                </a:lnTo>
                <a:cubicBezTo>
                  <a:pt x="26006" y="476473"/>
                  <a:pt x="0" y="450505"/>
                  <a:pt x="0" y="418766"/>
                </a:cubicBezTo>
                <a:lnTo>
                  <a:pt x="0" y="57708"/>
                </a:lnTo>
                <a:cubicBezTo>
                  <a:pt x="0" y="25776"/>
                  <a:pt x="26006" y="0"/>
                  <a:pt x="577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圆角矩形 15">
            <a:extLst>
              <a:ext uri="{FF2B5EF4-FFF2-40B4-BE49-F238E27FC236}">
                <a16:creationId xmlns:a16="http://schemas.microsoft.com/office/drawing/2014/main" id="{9D3395B8-0AA0-463B-BF46-FB40ADC65CEB}"/>
              </a:ext>
            </a:extLst>
          </p:cNvPr>
          <p:cNvSpPr/>
          <p:nvPr/>
        </p:nvSpPr>
        <p:spPr>
          <a:xfrm>
            <a:off x="11515986" y="6323807"/>
            <a:ext cx="113458" cy="136314"/>
          </a:xfrm>
          <a:custGeom>
            <a:avLst/>
            <a:gdLst>
              <a:gd name="connsiteX0" fmla="*/ 166861 w 505460"/>
              <a:gd name="connsiteY0" fmla="*/ 355015 h 607286"/>
              <a:gd name="connsiteX1" fmla="*/ 421301 w 505460"/>
              <a:gd name="connsiteY1" fmla="*/ 355015 h 607286"/>
              <a:gd name="connsiteX2" fmla="*/ 438634 w 505460"/>
              <a:gd name="connsiteY2" fmla="*/ 372303 h 607286"/>
              <a:gd name="connsiteX3" fmla="*/ 421301 w 505460"/>
              <a:gd name="connsiteY3" fmla="*/ 389592 h 607286"/>
              <a:gd name="connsiteX4" fmla="*/ 166861 w 505460"/>
              <a:gd name="connsiteY4" fmla="*/ 389592 h 607286"/>
              <a:gd name="connsiteX5" fmla="*/ 149528 w 505460"/>
              <a:gd name="connsiteY5" fmla="*/ 372303 h 607286"/>
              <a:gd name="connsiteX6" fmla="*/ 166861 w 505460"/>
              <a:gd name="connsiteY6" fmla="*/ 355015 h 607286"/>
              <a:gd name="connsiteX7" fmla="*/ 166861 w 505460"/>
              <a:gd name="connsiteY7" fmla="*/ 272524 h 607286"/>
              <a:gd name="connsiteX8" fmla="*/ 421301 w 505460"/>
              <a:gd name="connsiteY8" fmla="*/ 272524 h 607286"/>
              <a:gd name="connsiteX9" fmla="*/ 438634 w 505460"/>
              <a:gd name="connsiteY9" fmla="*/ 289813 h 607286"/>
              <a:gd name="connsiteX10" fmla="*/ 421301 w 505460"/>
              <a:gd name="connsiteY10" fmla="*/ 307101 h 607286"/>
              <a:gd name="connsiteX11" fmla="*/ 166861 w 505460"/>
              <a:gd name="connsiteY11" fmla="*/ 307101 h 607286"/>
              <a:gd name="connsiteX12" fmla="*/ 149528 w 505460"/>
              <a:gd name="connsiteY12" fmla="*/ 289813 h 607286"/>
              <a:gd name="connsiteX13" fmla="*/ 166861 w 505460"/>
              <a:gd name="connsiteY13" fmla="*/ 272524 h 607286"/>
              <a:gd name="connsiteX14" fmla="*/ 166861 w 505460"/>
              <a:gd name="connsiteY14" fmla="*/ 190033 h 607286"/>
              <a:gd name="connsiteX15" fmla="*/ 421301 w 505460"/>
              <a:gd name="connsiteY15" fmla="*/ 190033 h 607286"/>
              <a:gd name="connsiteX16" fmla="*/ 438634 w 505460"/>
              <a:gd name="connsiteY16" fmla="*/ 207439 h 607286"/>
              <a:gd name="connsiteX17" fmla="*/ 421301 w 505460"/>
              <a:gd name="connsiteY17" fmla="*/ 224751 h 607286"/>
              <a:gd name="connsiteX18" fmla="*/ 166861 w 505460"/>
              <a:gd name="connsiteY18" fmla="*/ 224751 h 607286"/>
              <a:gd name="connsiteX19" fmla="*/ 149528 w 505460"/>
              <a:gd name="connsiteY19" fmla="*/ 207439 h 607286"/>
              <a:gd name="connsiteX20" fmla="*/ 166861 w 505460"/>
              <a:gd name="connsiteY20" fmla="*/ 190033 h 607286"/>
              <a:gd name="connsiteX21" fmla="*/ 166861 w 505460"/>
              <a:gd name="connsiteY21" fmla="*/ 107612 h 607286"/>
              <a:gd name="connsiteX22" fmla="*/ 421301 w 505460"/>
              <a:gd name="connsiteY22" fmla="*/ 107612 h 607286"/>
              <a:gd name="connsiteX23" fmla="*/ 438634 w 505460"/>
              <a:gd name="connsiteY23" fmla="*/ 124901 h 607286"/>
              <a:gd name="connsiteX24" fmla="*/ 421301 w 505460"/>
              <a:gd name="connsiteY24" fmla="*/ 142189 h 607286"/>
              <a:gd name="connsiteX25" fmla="*/ 166861 w 505460"/>
              <a:gd name="connsiteY25" fmla="*/ 142189 h 607286"/>
              <a:gd name="connsiteX26" fmla="*/ 149528 w 505460"/>
              <a:gd name="connsiteY26" fmla="*/ 124901 h 607286"/>
              <a:gd name="connsiteX27" fmla="*/ 166861 w 505460"/>
              <a:gd name="connsiteY27" fmla="*/ 107612 h 607286"/>
              <a:gd name="connsiteX28" fmla="*/ 43330 w 505460"/>
              <a:gd name="connsiteY28" fmla="*/ 105635 h 607286"/>
              <a:gd name="connsiteX29" fmla="*/ 34664 w 505460"/>
              <a:gd name="connsiteY29" fmla="*/ 114289 h 607286"/>
              <a:gd name="connsiteX30" fmla="*/ 34664 w 505460"/>
              <a:gd name="connsiteY30" fmla="*/ 563922 h 607286"/>
              <a:gd name="connsiteX31" fmla="*/ 43330 w 505460"/>
              <a:gd name="connsiteY31" fmla="*/ 572576 h 607286"/>
              <a:gd name="connsiteX32" fmla="*/ 379237 w 505460"/>
              <a:gd name="connsiteY32" fmla="*/ 572576 h 607286"/>
              <a:gd name="connsiteX33" fmla="*/ 387903 w 505460"/>
              <a:gd name="connsiteY33" fmla="*/ 563922 h 607286"/>
              <a:gd name="connsiteX34" fmla="*/ 387903 w 505460"/>
              <a:gd name="connsiteY34" fmla="*/ 536267 h 607286"/>
              <a:gd name="connsiteX35" fmla="*/ 126223 w 505460"/>
              <a:gd name="connsiteY35" fmla="*/ 536267 h 607286"/>
              <a:gd name="connsiteX36" fmla="*/ 82799 w 505460"/>
              <a:gd name="connsiteY36" fmla="*/ 492997 h 607286"/>
              <a:gd name="connsiteX37" fmla="*/ 82799 w 505460"/>
              <a:gd name="connsiteY37" fmla="*/ 105635 h 607286"/>
              <a:gd name="connsiteX38" fmla="*/ 126223 w 505460"/>
              <a:gd name="connsiteY38" fmla="*/ 34616 h 607286"/>
              <a:gd name="connsiteX39" fmla="*/ 117557 w 505460"/>
              <a:gd name="connsiteY39" fmla="*/ 43270 h 607286"/>
              <a:gd name="connsiteX40" fmla="*/ 117557 w 505460"/>
              <a:gd name="connsiteY40" fmla="*/ 492997 h 607286"/>
              <a:gd name="connsiteX41" fmla="*/ 126223 w 505460"/>
              <a:gd name="connsiteY41" fmla="*/ 501651 h 607286"/>
              <a:gd name="connsiteX42" fmla="*/ 462130 w 505460"/>
              <a:gd name="connsiteY42" fmla="*/ 501651 h 607286"/>
              <a:gd name="connsiteX43" fmla="*/ 470796 w 505460"/>
              <a:gd name="connsiteY43" fmla="*/ 492997 h 607286"/>
              <a:gd name="connsiteX44" fmla="*/ 470796 w 505460"/>
              <a:gd name="connsiteY44" fmla="*/ 43270 h 607286"/>
              <a:gd name="connsiteX45" fmla="*/ 462130 w 505460"/>
              <a:gd name="connsiteY45" fmla="*/ 34616 h 607286"/>
              <a:gd name="connsiteX46" fmla="*/ 126223 w 505460"/>
              <a:gd name="connsiteY46" fmla="*/ 0 h 607286"/>
              <a:gd name="connsiteX47" fmla="*/ 462130 w 505460"/>
              <a:gd name="connsiteY47" fmla="*/ 0 h 607286"/>
              <a:gd name="connsiteX48" fmla="*/ 505460 w 505460"/>
              <a:gd name="connsiteY48" fmla="*/ 43270 h 607286"/>
              <a:gd name="connsiteX49" fmla="*/ 505460 w 505460"/>
              <a:gd name="connsiteY49" fmla="*/ 492997 h 607286"/>
              <a:gd name="connsiteX50" fmla="*/ 462130 w 505460"/>
              <a:gd name="connsiteY50" fmla="*/ 536267 h 607286"/>
              <a:gd name="connsiteX51" fmla="*/ 422661 w 505460"/>
              <a:gd name="connsiteY51" fmla="*/ 536267 h 607286"/>
              <a:gd name="connsiteX52" fmla="*/ 422661 w 505460"/>
              <a:gd name="connsiteY52" fmla="*/ 563922 h 607286"/>
              <a:gd name="connsiteX53" fmla="*/ 379237 w 505460"/>
              <a:gd name="connsiteY53" fmla="*/ 607286 h 607286"/>
              <a:gd name="connsiteX54" fmla="*/ 43330 w 505460"/>
              <a:gd name="connsiteY54" fmla="*/ 607286 h 607286"/>
              <a:gd name="connsiteX55" fmla="*/ 0 w 505460"/>
              <a:gd name="connsiteY55" fmla="*/ 563922 h 607286"/>
              <a:gd name="connsiteX56" fmla="*/ 0 w 505460"/>
              <a:gd name="connsiteY56" fmla="*/ 114289 h 607286"/>
              <a:gd name="connsiteX57" fmla="*/ 43330 w 505460"/>
              <a:gd name="connsiteY57" fmla="*/ 70925 h 607286"/>
              <a:gd name="connsiteX58" fmla="*/ 82799 w 505460"/>
              <a:gd name="connsiteY58" fmla="*/ 70925 h 607286"/>
              <a:gd name="connsiteX59" fmla="*/ 82799 w 505460"/>
              <a:gd name="connsiteY59" fmla="*/ 43270 h 607286"/>
              <a:gd name="connsiteX60" fmla="*/ 126223 w 505460"/>
              <a:gd name="connsiteY60" fmla="*/ 0 h 60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05460" h="607286">
                <a:moveTo>
                  <a:pt x="166861" y="355015"/>
                </a:moveTo>
                <a:lnTo>
                  <a:pt x="421301" y="355015"/>
                </a:lnTo>
                <a:cubicBezTo>
                  <a:pt x="430910" y="355015"/>
                  <a:pt x="438634" y="362720"/>
                  <a:pt x="438634" y="372303"/>
                </a:cubicBezTo>
                <a:cubicBezTo>
                  <a:pt x="438634" y="381793"/>
                  <a:pt x="430910" y="389592"/>
                  <a:pt x="421301" y="389592"/>
                </a:cubicBezTo>
                <a:lnTo>
                  <a:pt x="166861" y="389592"/>
                </a:lnTo>
                <a:cubicBezTo>
                  <a:pt x="157253" y="389592"/>
                  <a:pt x="149528" y="381887"/>
                  <a:pt x="149528" y="372303"/>
                </a:cubicBezTo>
                <a:cubicBezTo>
                  <a:pt x="149528" y="362720"/>
                  <a:pt x="157253" y="355015"/>
                  <a:pt x="166861" y="355015"/>
                </a:cubicBezTo>
                <a:close/>
                <a:moveTo>
                  <a:pt x="166861" y="272524"/>
                </a:moveTo>
                <a:lnTo>
                  <a:pt x="421301" y="272524"/>
                </a:lnTo>
                <a:cubicBezTo>
                  <a:pt x="430910" y="272524"/>
                  <a:pt x="438634" y="280229"/>
                  <a:pt x="438634" y="289813"/>
                </a:cubicBezTo>
                <a:cubicBezTo>
                  <a:pt x="438634" y="299396"/>
                  <a:pt x="430910" y="307101"/>
                  <a:pt x="421301" y="307101"/>
                </a:cubicBezTo>
                <a:lnTo>
                  <a:pt x="166861" y="307101"/>
                </a:lnTo>
                <a:cubicBezTo>
                  <a:pt x="157253" y="307101"/>
                  <a:pt x="149528" y="299396"/>
                  <a:pt x="149528" y="289813"/>
                </a:cubicBezTo>
                <a:cubicBezTo>
                  <a:pt x="149528" y="280229"/>
                  <a:pt x="157253" y="272524"/>
                  <a:pt x="166861" y="272524"/>
                </a:cubicBezTo>
                <a:close/>
                <a:moveTo>
                  <a:pt x="166861" y="190033"/>
                </a:moveTo>
                <a:lnTo>
                  <a:pt x="421301" y="190033"/>
                </a:lnTo>
                <a:cubicBezTo>
                  <a:pt x="430910" y="190033"/>
                  <a:pt x="438634" y="197842"/>
                  <a:pt x="438634" y="207439"/>
                </a:cubicBezTo>
                <a:cubicBezTo>
                  <a:pt x="438634" y="216942"/>
                  <a:pt x="430910" y="224751"/>
                  <a:pt x="421301" y="224751"/>
                </a:cubicBezTo>
                <a:lnTo>
                  <a:pt x="166861" y="224751"/>
                </a:lnTo>
                <a:cubicBezTo>
                  <a:pt x="157253" y="224751"/>
                  <a:pt x="149528" y="216942"/>
                  <a:pt x="149528" y="207439"/>
                </a:cubicBezTo>
                <a:cubicBezTo>
                  <a:pt x="149528" y="197842"/>
                  <a:pt x="157253" y="190033"/>
                  <a:pt x="166861" y="190033"/>
                </a:cubicBezTo>
                <a:close/>
                <a:moveTo>
                  <a:pt x="166861" y="107612"/>
                </a:moveTo>
                <a:lnTo>
                  <a:pt x="421301" y="107612"/>
                </a:lnTo>
                <a:cubicBezTo>
                  <a:pt x="430910" y="107612"/>
                  <a:pt x="438634" y="115317"/>
                  <a:pt x="438634" y="124901"/>
                </a:cubicBezTo>
                <a:cubicBezTo>
                  <a:pt x="438634" y="134484"/>
                  <a:pt x="430910" y="142189"/>
                  <a:pt x="421301" y="142189"/>
                </a:cubicBezTo>
                <a:lnTo>
                  <a:pt x="166861" y="142189"/>
                </a:lnTo>
                <a:cubicBezTo>
                  <a:pt x="157253" y="142189"/>
                  <a:pt x="149528" y="134484"/>
                  <a:pt x="149528" y="124901"/>
                </a:cubicBezTo>
                <a:cubicBezTo>
                  <a:pt x="149528" y="115317"/>
                  <a:pt x="157253" y="107612"/>
                  <a:pt x="166861" y="107612"/>
                </a:cubicBezTo>
                <a:close/>
                <a:moveTo>
                  <a:pt x="43330" y="105635"/>
                </a:moveTo>
                <a:cubicBezTo>
                  <a:pt x="38526" y="105635"/>
                  <a:pt x="34664" y="109492"/>
                  <a:pt x="34664" y="114289"/>
                </a:cubicBezTo>
                <a:lnTo>
                  <a:pt x="34664" y="563922"/>
                </a:lnTo>
                <a:cubicBezTo>
                  <a:pt x="34664" y="568719"/>
                  <a:pt x="38526" y="572576"/>
                  <a:pt x="43330" y="572576"/>
                </a:cubicBezTo>
                <a:lnTo>
                  <a:pt x="379237" y="572576"/>
                </a:lnTo>
                <a:cubicBezTo>
                  <a:pt x="384041" y="572576"/>
                  <a:pt x="387903" y="568719"/>
                  <a:pt x="387903" y="563922"/>
                </a:cubicBezTo>
                <a:lnTo>
                  <a:pt x="387903" y="536267"/>
                </a:lnTo>
                <a:lnTo>
                  <a:pt x="126223" y="536267"/>
                </a:lnTo>
                <a:cubicBezTo>
                  <a:pt x="102297" y="536267"/>
                  <a:pt x="82799" y="516889"/>
                  <a:pt x="82799" y="492997"/>
                </a:cubicBezTo>
                <a:lnTo>
                  <a:pt x="82799" y="105635"/>
                </a:lnTo>
                <a:close/>
                <a:moveTo>
                  <a:pt x="126223" y="34616"/>
                </a:moveTo>
                <a:cubicBezTo>
                  <a:pt x="121419" y="34616"/>
                  <a:pt x="117557" y="38567"/>
                  <a:pt x="117557" y="43270"/>
                </a:cubicBezTo>
                <a:lnTo>
                  <a:pt x="117557" y="492997"/>
                </a:lnTo>
                <a:cubicBezTo>
                  <a:pt x="117557" y="497794"/>
                  <a:pt x="121419" y="501651"/>
                  <a:pt x="126223" y="501651"/>
                </a:cubicBezTo>
                <a:lnTo>
                  <a:pt x="462130" y="501651"/>
                </a:lnTo>
                <a:cubicBezTo>
                  <a:pt x="466840" y="501651"/>
                  <a:pt x="470796" y="497794"/>
                  <a:pt x="470796" y="492997"/>
                </a:cubicBezTo>
                <a:lnTo>
                  <a:pt x="470796" y="43270"/>
                </a:lnTo>
                <a:cubicBezTo>
                  <a:pt x="470796" y="38567"/>
                  <a:pt x="466840" y="34616"/>
                  <a:pt x="462130" y="34616"/>
                </a:cubicBezTo>
                <a:close/>
                <a:moveTo>
                  <a:pt x="126223" y="0"/>
                </a:moveTo>
                <a:lnTo>
                  <a:pt x="462130" y="0"/>
                </a:lnTo>
                <a:cubicBezTo>
                  <a:pt x="485961" y="0"/>
                  <a:pt x="505460" y="19472"/>
                  <a:pt x="505460" y="43270"/>
                </a:cubicBezTo>
                <a:lnTo>
                  <a:pt x="505460" y="492997"/>
                </a:lnTo>
                <a:cubicBezTo>
                  <a:pt x="505460" y="516889"/>
                  <a:pt x="485961" y="536267"/>
                  <a:pt x="462130" y="536267"/>
                </a:cubicBezTo>
                <a:lnTo>
                  <a:pt x="422661" y="536267"/>
                </a:lnTo>
                <a:lnTo>
                  <a:pt x="422661" y="563922"/>
                </a:lnTo>
                <a:cubicBezTo>
                  <a:pt x="422661" y="587815"/>
                  <a:pt x="403163" y="607286"/>
                  <a:pt x="379237" y="607286"/>
                </a:cubicBezTo>
                <a:lnTo>
                  <a:pt x="43330" y="607286"/>
                </a:lnTo>
                <a:cubicBezTo>
                  <a:pt x="19404" y="607286"/>
                  <a:pt x="0" y="587815"/>
                  <a:pt x="0" y="563922"/>
                </a:cubicBezTo>
                <a:lnTo>
                  <a:pt x="0" y="114289"/>
                </a:lnTo>
                <a:cubicBezTo>
                  <a:pt x="0" y="90397"/>
                  <a:pt x="19404" y="70925"/>
                  <a:pt x="43330" y="70925"/>
                </a:cubicBezTo>
                <a:lnTo>
                  <a:pt x="82799" y="70925"/>
                </a:lnTo>
                <a:lnTo>
                  <a:pt x="82799" y="43270"/>
                </a:lnTo>
                <a:cubicBezTo>
                  <a:pt x="82799" y="19472"/>
                  <a:pt x="102297" y="0"/>
                  <a:pt x="1262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8829515" y="6357391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0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113" y="5890906"/>
            <a:ext cx="1085182" cy="975445"/>
          </a:xfrm>
          <a:prstGeom prst="rect">
            <a:avLst/>
          </a:prstGeom>
        </p:spPr>
      </p:pic>
      <p:sp>
        <p:nvSpPr>
          <p:cNvPr id="14" name="文本框 14">
            <a:extLst>
              <a:ext uri="{FF2B5EF4-FFF2-40B4-BE49-F238E27FC236}">
                <a16:creationId xmlns:a16="http://schemas.microsoft.com/office/drawing/2014/main" id="{80083C49-E4B4-47C8-B695-B72FD5201AF6}"/>
              </a:ext>
            </a:extLst>
          </p:cNvPr>
          <p:cNvSpPr txBox="1"/>
          <p:nvPr/>
        </p:nvSpPr>
        <p:spPr>
          <a:xfrm>
            <a:off x="2416935" y="3893408"/>
            <a:ext cx="7547286" cy="2464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對本研習如有任何疑問，</a:t>
            </a:r>
            <a:endParaRPr lang="en-US" altLang="zh-TW" sz="2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歡迎來電職涯發展中心</a:t>
            </a:r>
            <a:r>
              <a:rPr lang="en-US" altLang="zh-TW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分機</a:t>
            </a:r>
            <a:r>
              <a:rPr lang="en-US" altLang="zh-TW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 2825)</a:t>
            </a:r>
            <a:r>
              <a:rPr lang="zh-TW" altLang="en-US" sz="2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，謝謝。</a:t>
            </a:r>
            <a:endParaRPr lang="en-US" altLang="zh-TW" sz="2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主講人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: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 吳明孝 主任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113.09.11(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三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endParaRPr lang="en-US" altLang="zh-CN" sz="2400" b="1" dirty="0"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endParaRPr lang="en-US" altLang="zh-CN" sz="25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3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37C3E0D-D208-48C6-9AAF-8815482920B7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437E39C-56D2-4D60-AFD7-F100936CD656}"/>
                </a:ext>
              </a:extLst>
            </p:cNvPr>
            <p:cNvSpPr txBox="1"/>
            <p:nvPr/>
          </p:nvSpPr>
          <p:spPr>
            <a:xfrm>
              <a:off x="7318011" y="1456480"/>
              <a:ext cx="4083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問卷題項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畢業滿三年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B5A433F-5074-44B5-B494-0235D49F7E48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33" name="文本框 18"/>
          <p:cNvSpPr txBox="1"/>
          <p:nvPr/>
        </p:nvSpPr>
        <p:spPr>
          <a:xfrm>
            <a:off x="1473289" y="1347691"/>
            <a:ext cx="6046381" cy="126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9</a:t>
            </a:fld>
            <a:endParaRPr lang="zh-TW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782D3BC4-DB63-46D3-9A7A-BB7F60340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933061"/>
              </p:ext>
            </p:extLst>
          </p:nvPr>
        </p:nvGraphicFramePr>
        <p:xfrm>
          <a:off x="419285" y="1527385"/>
          <a:ext cx="11609296" cy="5054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962">
                  <a:extLst>
                    <a:ext uri="{9D8B030D-6E8A-4147-A177-3AD203B41FA5}">
                      <a16:colId xmlns:a16="http://schemas.microsoft.com/office/drawing/2014/main" val="2205661370"/>
                    </a:ext>
                  </a:extLst>
                </a:gridCol>
                <a:gridCol w="2429435">
                  <a:extLst>
                    <a:ext uri="{9D8B030D-6E8A-4147-A177-3AD203B41FA5}">
                      <a16:colId xmlns:a16="http://schemas.microsoft.com/office/drawing/2014/main" val="485138045"/>
                    </a:ext>
                  </a:extLst>
                </a:gridCol>
                <a:gridCol w="2680447">
                  <a:extLst>
                    <a:ext uri="{9D8B030D-6E8A-4147-A177-3AD203B41FA5}">
                      <a16:colId xmlns:a16="http://schemas.microsoft.com/office/drawing/2014/main" val="1861503611"/>
                    </a:ext>
                  </a:extLst>
                </a:gridCol>
                <a:gridCol w="3933452">
                  <a:extLst>
                    <a:ext uri="{9D8B030D-6E8A-4147-A177-3AD203B41FA5}">
                      <a16:colId xmlns:a16="http://schemas.microsoft.com/office/drawing/2014/main" val="3890229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校內調查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第一部分</a:t>
                      </a:r>
                      <a:r>
                        <a:rPr lang="en-US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就業流向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第二部分</a:t>
                      </a:r>
                      <a:r>
                        <a:rPr lang="en-US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就業條件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第三部分</a:t>
                      </a:r>
                      <a:r>
                        <a:rPr lang="en-US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學習回饋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613032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一、您在就學期間是否參加實習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三、您目前的工作狀況為何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十、您目前所具備的專業能力與工作所要求的相符程度為何？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十三、您目前的工作內容與原就讀系、所、學位學程之專業訓練課程，其相符程度為何？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7215955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二、請問您目前有無升學？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四、您現在工作職業類型為何？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十一、您目前的工作內容，是否需要具備專業證照？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十四、您在學期間以下哪些「學習經驗」對於現在工作有所幫助？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2470227"/>
                  </a:ext>
                </a:extLst>
              </a:tr>
              <a:tr h="579821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五、您從學校畢業後至今，是否曾經轉換過公司？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十二、您對目前工作的整體滿意度為何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十五、您是否為了工作或自我生涯發展從事進修或考試，提升自我專業能力？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693465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六、您花了多久時間找到目前這份工作？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十六、您覺得從事進修或考試後，對您薪資待遇、職務升遷或工作滿意度的幫助幅度為何？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2381265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七、您現在工作平均每月收入為何？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十七、您覺得學校，除了教授專業知識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主修科系的專業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外，應加強學生以下哪些能力才能做好工作？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491238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八、請問您現在主要的工作所在地點為何？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663121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九、您目前未就業的原因為何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  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7541686"/>
                  </a:ext>
                </a:extLst>
              </a:tr>
            </a:tbl>
          </a:graphicData>
        </a:graphic>
      </p:graphicFrame>
      <p:sp>
        <p:nvSpPr>
          <p:cNvPr id="13" name="圓角矩形圖說文字 2">
            <a:extLst>
              <a:ext uri="{FF2B5EF4-FFF2-40B4-BE49-F238E27FC236}">
                <a16:creationId xmlns:a16="http://schemas.microsoft.com/office/drawing/2014/main" id="{9EABEACA-A0F0-4525-97A2-CEA59866211C}"/>
              </a:ext>
            </a:extLst>
          </p:cNvPr>
          <p:cNvSpPr/>
          <p:nvPr/>
        </p:nvSpPr>
        <p:spPr>
          <a:xfrm>
            <a:off x="7082505" y="168432"/>
            <a:ext cx="4946076" cy="1242730"/>
          </a:xfrm>
          <a:prstGeom prst="wedgeRoundRectCallout">
            <a:avLst>
              <a:gd name="adj1" fmla="val -26781"/>
              <a:gd name="adj2" fmla="val 90323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本題項檢視是否「學用相符」，去年度少數系所調查結果認為不符及非常不符合計逾三分之一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對系所形象具相當負面之影響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，建議可採引導式作答，例如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是符合還是非常符合呢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69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37C3E0D-D208-48C6-9AAF-8815482920B7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437E39C-56D2-4D60-AFD7-F100936CD656}"/>
                </a:ext>
              </a:extLst>
            </p:cNvPr>
            <p:cNvSpPr txBox="1"/>
            <p:nvPr/>
          </p:nvSpPr>
          <p:spPr>
            <a:xfrm>
              <a:off x="7318011" y="1456480"/>
              <a:ext cx="4083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問卷題項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畢業滿五年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B5A433F-5074-44B5-B494-0235D49F7E48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33" name="文本框 18"/>
          <p:cNvSpPr txBox="1"/>
          <p:nvPr/>
        </p:nvSpPr>
        <p:spPr>
          <a:xfrm>
            <a:off x="1473289" y="1347690"/>
            <a:ext cx="6046381" cy="4431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10</a:t>
            </a:fld>
            <a:endParaRPr lang="zh-TW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C01AB358-B83D-44DE-8232-EB24BCE20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90622"/>
              </p:ext>
            </p:extLst>
          </p:nvPr>
        </p:nvGraphicFramePr>
        <p:xfrm>
          <a:off x="419285" y="1448654"/>
          <a:ext cx="11609296" cy="526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295">
                  <a:extLst>
                    <a:ext uri="{9D8B030D-6E8A-4147-A177-3AD203B41FA5}">
                      <a16:colId xmlns:a16="http://schemas.microsoft.com/office/drawing/2014/main" val="3685420245"/>
                    </a:ext>
                  </a:extLst>
                </a:gridCol>
                <a:gridCol w="4079236">
                  <a:extLst>
                    <a:ext uri="{9D8B030D-6E8A-4147-A177-3AD203B41FA5}">
                      <a16:colId xmlns:a16="http://schemas.microsoft.com/office/drawing/2014/main" val="1182217746"/>
                    </a:ext>
                  </a:extLst>
                </a:gridCol>
                <a:gridCol w="3869765">
                  <a:extLst>
                    <a:ext uri="{9D8B030D-6E8A-4147-A177-3AD203B41FA5}">
                      <a16:colId xmlns:a16="http://schemas.microsoft.com/office/drawing/2014/main" val="110344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校內調查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第一部分</a:t>
                      </a:r>
                      <a:r>
                        <a:rPr lang="en-US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就業流向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第二部分</a:t>
                      </a:r>
                      <a:r>
                        <a:rPr lang="en-US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6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學習回饋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8798003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一、您在就學期間是否參加實習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三、您目前的工作狀況為何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十一、您原先就讀系、所、或學位學程的專業訓練課程，對於您目前工作的幫助程度為何？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8876566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二、請問您目前有無升學？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四、您目前服務的部門別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十二、您在學期間，以下哪種「學習經驗」對於現在工作最有幫助？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3133146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五、您目前是否擔任主管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十三、根據您畢業到現在的經驗，學校最應該幫學弟妹加強以下哪些能力？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8399349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六、您花了多久時間找到目前這份工作？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十四、根據您畢業後到現在的經驗，您認為學校對您那些能力的培養最有幫助？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360600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七、您目前最主要的工作行業類別為？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十五、如果您現在有進修機會的話，「最」想在學校進修的是哪一個學門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2335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八、您現在工作平均每月收入為何？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62013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九、請問您現在主要的工作所在地點為何？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778032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十、您目前未就業的原因為何</a:t>
                      </a:r>
                      <a:r>
                        <a:rPr lang="en-US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  </a:t>
                      </a:r>
                      <a:endParaRPr lang="zh-TW" sz="16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9422637"/>
                  </a:ext>
                </a:extLst>
              </a:tr>
            </a:tbl>
          </a:graphicData>
        </a:graphic>
      </p:graphicFrame>
      <p:sp>
        <p:nvSpPr>
          <p:cNvPr id="12" name="圓角矩形圖說文字 2">
            <a:extLst>
              <a:ext uri="{FF2B5EF4-FFF2-40B4-BE49-F238E27FC236}">
                <a16:creationId xmlns:a16="http://schemas.microsoft.com/office/drawing/2014/main" id="{306D882F-F122-460A-85D1-6E6F5D56C10F}"/>
              </a:ext>
            </a:extLst>
          </p:cNvPr>
          <p:cNvSpPr/>
          <p:nvPr/>
        </p:nvSpPr>
        <p:spPr>
          <a:xfrm>
            <a:off x="7082505" y="78585"/>
            <a:ext cx="4946076" cy="1242730"/>
          </a:xfrm>
          <a:prstGeom prst="wedgeRoundRectCallout">
            <a:avLst>
              <a:gd name="adj1" fmla="val -26056"/>
              <a:gd name="adj2" fmla="val 75896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本題檢視是否「學用相符」，去年度少數系所調查結果認為不符及非常不符合計逾三分之一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對系所形象具相當負面之影響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，建議可採引導式作答，例如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是符合還是非常符合呢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2207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437E39C-56D2-4D60-AFD7-F100936CD656}"/>
              </a:ext>
            </a:extLst>
          </p:cNvPr>
          <p:cNvSpPr txBox="1"/>
          <p:nvPr/>
        </p:nvSpPr>
        <p:spPr>
          <a:xfrm>
            <a:off x="1473289" y="371367"/>
            <a:ext cx="736611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問卷題項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畢業滿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年問卷工程認證題項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11" name="文本框 30">
            <a:extLst>
              <a:ext uri="{FF2B5EF4-FFF2-40B4-BE49-F238E27FC236}">
                <a16:creationId xmlns:a16="http://schemas.microsoft.com/office/drawing/2014/main" id="{4437E39C-56D2-4D60-AFD7-F100936CD656}"/>
              </a:ext>
            </a:extLst>
          </p:cNvPr>
          <p:cNvSpPr txBox="1"/>
          <p:nvPr/>
        </p:nvSpPr>
        <p:spPr>
          <a:xfrm>
            <a:off x="1473289" y="951753"/>
            <a:ext cx="10517820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「電機工程學系、電子工程學系、資訊工程學系、智慧網路科技學系、機械與自動化工程學系、化學工程學系、土木工程學系、材料科學與工程學系、生物醫學工程學系」等</a:t>
            </a:r>
            <a:r>
              <a:rPr lang="en-US" altLang="zh-TW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個系所，於畢業滿一年問卷開始前有多一道工程認證題項。</a:t>
            </a:r>
            <a:r>
              <a:rPr lang="zh-TW" altLang="en-US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系統自</a:t>
            </a:r>
            <a:r>
              <a:rPr lang="en-US" altLang="zh-TW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年度起，新增系所可自行下載工程認證調查結果之功能</a:t>
            </a:r>
            <a:r>
              <a:rPr lang="en-US" altLang="zh-TW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如右下圖紅框處</a:t>
            </a:r>
            <a:r>
              <a:rPr lang="en-US" altLang="zh-TW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，系所可多加利用</a:t>
            </a:r>
            <a:r>
              <a:rPr lang="zh-TW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2600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/>
          <a:stretch/>
        </p:blipFill>
        <p:spPr>
          <a:xfrm>
            <a:off x="92249" y="3186298"/>
            <a:ext cx="6750422" cy="3170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C58BAD-097D-4A0F-AB45-95D46C857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48" b="24736"/>
          <a:stretch/>
        </p:blipFill>
        <p:spPr>
          <a:xfrm>
            <a:off x="5949616" y="3920927"/>
            <a:ext cx="6041493" cy="27077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1C8EE20-BF0A-4559-8ECA-C7187BA35EF8}"/>
              </a:ext>
            </a:extLst>
          </p:cNvPr>
          <p:cNvSpPr/>
          <p:nvPr/>
        </p:nvSpPr>
        <p:spPr>
          <a:xfrm>
            <a:off x="11080376" y="3920927"/>
            <a:ext cx="831116" cy="3651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1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pic>
        <p:nvPicPr>
          <p:cNvPr id="9" name="pasted-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616825" y="1156447"/>
            <a:ext cx="2907948" cy="4356847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864100" y="3462899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電訪</a:t>
            </a:r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技巧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476786" y="6408822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26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圖說文字 27"/>
          <p:cNvSpPr/>
          <p:nvPr/>
        </p:nvSpPr>
        <p:spPr>
          <a:xfrm>
            <a:off x="5976842" y="63854"/>
            <a:ext cx="6162261" cy="1151220"/>
          </a:xfrm>
          <a:prstGeom prst="wedgeRectCallout">
            <a:avLst>
              <a:gd name="adj1" fmla="val -54872"/>
              <a:gd name="adj2" fmla="val 4515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電訪技巧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val="3606042984"/>
              </p:ext>
            </p:extLst>
          </p:nvPr>
        </p:nvGraphicFramePr>
        <p:xfrm>
          <a:off x="-366461" y="1428704"/>
          <a:ext cx="11697069" cy="524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文本框 6"/>
          <p:cNvSpPr txBox="1"/>
          <p:nvPr/>
        </p:nvSpPr>
        <p:spPr>
          <a:xfrm>
            <a:off x="5923948" y="123802"/>
            <a:ext cx="6268051" cy="11449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學長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姊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您好，我叫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OO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，是您義守</a:t>
            </a:r>
            <a:r>
              <a:rPr lang="en-US" altLang="zh-TW" sz="2000" b="1" dirty="0" err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oo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系的學弟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，系上想了解一下學長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姊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目前的工作狀況，方便打擾學長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姊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幾分鐘嗎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6125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419285" y="6215603"/>
            <a:ext cx="10833931" cy="2203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14000"/>
              </a:lnSpc>
            </a:pP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電訪技巧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grpSp>
        <p:nvGrpSpPr>
          <p:cNvPr id="20" name="组合 6"/>
          <p:cNvGrpSpPr/>
          <p:nvPr/>
        </p:nvGrpSpPr>
        <p:grpSpPr>
          <a:xfrm>
            <a:off x="3429694" y="348028"/>
            <a:ext cx="4269819" cy="745580"/>
            <a:chOff x="5082573" y="2168494"/>
            <a:chExt cx="3029327" cy="517555"/>
          </a:xfrm>
        </p:grpSpPr>
        <p:sp>
          <p:nvSpPr>
            <p:cNvPr id="21" name="矩形 20"/>
            <p:cNvSpPr/>
            <p:nvPr/>
          </p:nvSpPr>
          <p:spPr>
            <a:xfrm>
              <a:off x="5082573" y="2168494"/>
              <a:ext cx="3029327" cy="517555"/>
            </a:xfrm>
            <a:prstGeom prst="rect">
              <a:avLst/>
            </a:prstGeom>
            <a:solidFill>
              <a:srgbClr val="FF9409"/>
            </a:solidFill>
            <a:ln>
              <a:solidFill>
                <a:srgbClr val="FF94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4"/>
            <p:cNvSpPr txBox="1"/>
            <p:nvPr/>
          </p:nvSpPr>
          <p:spPr>
            <a:xfrm>
              <a:off x="5233546" y="2224306"/>
              <a:ext cx="2727380" cy="4059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3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可能會遇到的狀況</a:t>
              </a:r>
              <a:r>
                <a:rPr lang="en-US" altLang="zh-TW" sz="3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</a:t>
              </a:r>
              <a:endParaRPr lang="zh-CN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aphicFrame>
        <p:nvGraphicFramePr>
          <p:cNvPr id="32" name="資料庫圖表 31"/>
          <p:cNvGraphicFramePr/>
          <p:nvPr>
            <p:extLst>
              <p:ext uri="{D42A27DB-BD31-4B8C-83A1-F6EECF244321}">
                <p14:modId xmlns:p14="http://schemas.microsoft.com/office/powerpoint/2010/main" val="2098858525"/>
              </p:ext>
            </p:extLst>
          </p:nvPr>
        </p:nvGraphicFramePr>
        <p:xfrm>
          <a:off x="121920" y="1310085"/>
          <a:ext cx="11960352" cy="4797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412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419285" y="6215603"/>
            <a:ext cx="10833931" cy="2326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14000"/>
              </a:lnSpc>
            </a:pP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4260761" cy="804130"/>
            <a:chOff x="7318011" y="1456480"/>
            <a:chExt cx="4260761" cy="80413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電訪技巧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aphicFrame>
        <p:nvGraphicFramePr>
          <p:cNvPr id="32" name="資料庫圖表 31"/>
          <p:cNvGraphicFramePr/>
          <p:nvPr>
            <p:extLst>
              <p:ext uri="{D42A27DB-BD31-4B8C-83A1-F6EECF244321}">
                <p14:modId xmlns:p14="http://schemas.microsoft.com/office/powerpoint/2010/main" val="1521373029"/>
              </p:ext>
            </p:extLst>
          </p:nvPr>
        </p:nvGraphicFramePr>
        <p:xfrm>
          <a:off x="0" y="1159274"/>
          <a:ext cx="12192000" cy="548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fld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993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516520" y="1314256"/>
            <a:ext cx="3158960" cy="4229487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650814" y="3428999"/>
            <a:ext cx="289037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執行方式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363618" y="6366045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549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FA550CE-DEB0-4F8E-B406-36F922244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99" y="1428704"/>
            <a:ext cx="11132656" cy="5388940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調查系統位置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5" name="向右箭號 24"/>
          <p:cNvSpPr/>
          <p:nvPr/>
        </p:nvSpPr>
        <p:spPr>
          <a:xfrm>
            <a:off x="419284" y="3496209"/>
            <a:ext cx="6237547" cy="2955236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419284" y="4363019"/>
            <a:ext cx="588662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先進入學校首頁，點選職涯發展中心首頁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路徑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學校首頁→認識義守→行政單位→學務處職涯發展中心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8C02063-FD51-4356-910C-E49F725343F1}"/>
              </a:ext>
            </a:extLst>
          </p:cNvPr>
          <p:cNvSpPr/>
          <p:nvPr/>
        </p:nvSpPr>
        <p:spPr>
          <a:xfrm>
            <a:off x="3222594" y="2958604"/>
            <a:ext cx="1020932" cy="3110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760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AFCEA27-FACF-4685-BC6D-18B67CEDD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688" y="992833"/>
            <a:ext cx="9049305" cy="5493799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1077218"/>
            <a:chOff x="7318011" y="1456480"/>
            <a:chExt cx="5314275" cy="1077218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調查系統位置</a:t>
              </a:r>
            </a:p>
            <a:p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5" name="向右箭號 24"/>
          <p:cNvSpPr/>
          <p:nvPr/>
        </p:nvSpPr>
        <p:spPr>
          <a:xfrm>
            <a:off x="303876" y="2661221"/>
            <a:ext cx="8145180" cy="3377577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303876" y="3721915"/>
            <a:ext cx="717044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接著，在職涯發展中心首頁中間重要業務，點選「畢業流向」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路徑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職涯發展中心→重要業務→畢業流向</a:t>
            </a:r>
          </a:p>
        </p:txBody>
      </p:sp>
      <p:sp>
        <p:nvSpPr>
          <p:cNvPr id="12" name="矩形 11"/>
          <p:cNvSpPr/>
          <p:nvPr/>
        </p:nvSpPr>
        <p:spPr>
          <a:xfrm>
            <a:off x="8203467" y="4516729"/>
            <a:ext cx="2089690" cy="811030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9480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DC422CE3-C057-4955-BC7E-22A351A9F6BE}"/>
              </a:ext>
            </a:extLst>
          </p:cNvPr>
          <p:cNvSpPr/>
          <p:nvPr/>
        </p:nvSpPr>
        <p:spPr>
          <a:xfrm>
            <a:off x="19641" y="2806699"/>
            <a:ext cx="12192000" cy="4051301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8705850 w 12192000"/>
              <a:gd name="connsiteY3" fmla="*/ 3429000 h 3429000"/>
              <a:gd name="connsiteX4" fmla="*/ 8640080 w 12192000"/>
              <a:gd name="connsiteY4" fmla="*/ 3429000 h 3429000"/>
              <a:gd name="connsiteX5" fmla="*/ 3551920 w 12192000"/>
              <a:gd name="connsiteY5" fmla="*/ 3429000 h 3429000"/>
              <a:gd name="connsiteX6" fmla="*/ 3486150 w 12192000"/>
              <a:gd name="connsiteY6" fmla="*/ 3429000 h 3429000"/>
              <a:gd name="connsiteX7" fmla="*/ 0 w 12192000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8705850" y="3429000"/>
                </a:lnTo>
                <a:lnTo>
                  <a:pt x="8640080" y="3429000"/>
                </a:lnTo>
                <a:lnTo>
                  <a:pt x="3551920" y="3429000"/>
                </a:lnTo>
                <a:lnTo>
                  <a:pt x="348615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F2D3412-8F6C-4995-BF25-331F25E0BCE5}"/>
              </a:ext>
            </a:extLst>
          </p:cNvPr>
          <p:cNvGrpSpPr/>
          <p:nvPr/>
        </p:nvGrpSpPr>
        <p:grpSpPr>
          <a:xfrm>
            <a:off x="667763" y="693737"/>
            <a:ext cx="1408112" cy="3806826"/>
            <a:chOff x="1143001" y="687388"/>
            <a:chExt cx="1408112" cy="3806826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4C203796-35A1-4F09-8F93-65E0CB3F1C91}"/>
                </a:ext>
              </a:extLst>
            </p:cNvPr>
            <p:cNvSpPr/>
            <p:nvPr/>
          </p:nvSpPr>
          <p:spPr>
            <a:xfrm>
              <a:off x="1143001" y="2806701"/>
              <a:ext cx="1408112" cy="1687513"/>
            </a:xfrm>
            <a:custGeom>
              <a:avLst/>
              <a:gdLst>
                <a:gd name="connsiteX0" fmla="*/ 0 w 1408112"/>
                <a:gd name="connsiteY0" fmla="*/ 0 h 1687513"/>
                <a:gd name="connsiteX1" fmla="*/ 60577 w 1408112"/>
                <a:gd name="connsiteY1" fmla="*/ 0 h 1687513"/>
                <a:gd name="connsiteX2" fmla="*/ 60577 w 1408112"/>
                <a:gd name="connsiteY2" fmla="*/ 1626936 h 1687513"/>
                <a:gd name="connsiteX3" fmla="*/ 1347535 w 1408112"/>
                <a:gd name="connsiteY3" fmla="*/ 1626936 h 1687513"/>
                <a:gd name="connsiteX4" fmla="*/ 1347535 w 1408112"/>
                <a:gd name="connsiteY4" fmla="*/ 0 h 1687513"/>
                <a:gd name="connsiteX5" fmla="*/ 1408112 w 1408112"/>
                <a:gd name="connsiteY5" fmla="*/ 0 h 1687513"/>
                <a:gd name="connsiteX6" fmla="*/ 1408112 w 1408112"/>
                <a:gd name="connsiteY6" fmla="*/ 1687513 h 1687513"/>
                <a:gd name="connsiteX7" fmla="*/ 0 w 1408112"/>
                <a:gd name="connsiteY7" fmla="*/ 1687513 h 1687513"/>
                <a:gd name="connsiteX8" fmla="*/ 0 w 1408112"/>
                <a:gd name="connsiteY8" fmla="*/ 0 h 16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112" h="1687513">
                  <a:moveTo>
                    <a:pt x="0" y="0"/>
                  </a:moveTo>
                  <a:lnTo>
                    <a:pt x="60577" y="0"/>
                  </a:lnTo>
                  <a:lnTo>
                    <a:pt x="60577" y="1626936"/>
                  </a:lnTo>
                  <a:lnTo>
                    <a:pt x="1347535" y="1626936"/>
                  </a:lnTo>
                  <a:lnTo>
                    <a:pt x="1347535" y="0"/>
                  </a:lnTo>
                  <a:lnTo>
                    <a:pt x="1408112" y="0"/>
                  </a:lnTo>
                  <a:lnTo>
                    <a:pt x="1408112" y="1687513"/>
                  </a:lnTo>
                  <a:lnTo>
                    <a:pt x="0" y="168751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7384020-939D-48AA-A8DA-6F3646FBF53E}"/>
                </a:ext>
              </a:extLst>
            </p:cNvPr>
            <p:cNvSpPr/>
            <p:nvPr/>
          </p:nvSpPr>
          <p:spPr>
            <a:xfrm>
              <a:off x="1143001" y="687388"/>
              <a:ext cx="1408112" cy="2119313"/>
            </a:xfrm>
            <a:custGeom>
              <a:avLst/>
              <a:gdLst>
                <a:gd name="connsiteX0" fmla="*/ 0 w 1408112"/>
                <a:gd name="connsiteY0" fmla="*/ 0 h 2119313"/>
                <a:gd name="connsiteX1" fmla="*/ 1408112 w 1408112"/>
                <a:gd name="connsiteY1" fmla="*/ 0 h 2119313"/>
                <a:gd name="connsiteX2" fmla="*/ 1408112 w 1408112"/>
                <a:gd name="connsiteY2" fmla="*/ 2119313 h 2119313"/>
                <a:gd name="connsiteX3" fmla="*/ 1347535 w 1408112"/>
                <a:gd name="connsiteY3" fmla="*/ 2119313 h 2119313"/>
                <a:gd name="connsiteX4" fmla="*/ 1347535 w 1408112"/>
                <a:gd name="connsiteY4" fmla="*/ 60577 h 2119313"/>
                <a:gd name="connsiteX5" fmla="*/ 60577 w 1408112"/>
                <a:gd name="connsiteY5" fmla="*/ 60577 h 2119313"/>
                <a:gd name="connsiteX6" fmla="*/ 60577 w 1408112"/>
                <a:gd name="connsiteY6" fmla="*/ 2119313 h 2119313"/>
                <a:gd name="connsiteX7" fmla="*/ 0 w 1408112"/>
                <a:gd name="connsiteY7" fmla="*/ 2119313 h 2119313"/>
                <a:gd name="connsiteX8" fmla="*/ 0 w 1408112"/>
                <a:gd name="connsiteY8" fmla="*/ 0 h 211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112" h="2119313">
                  <a:moveTo>
                    <a:pt x="0" y="0"/>
                  </a:moveTo>
                  <a:lnTo>
                    <a:pt x="1408112" y="0"/>
                  </a:lnTo>
                  <a:lnTo>
                    <a:pt x="1408112" y="2119313"/>
                  </a:lnTo>
                  <a:lnTo>
                    <a:pt x="1347535" y="2119313"/>
                  </a:lnTo>
                  <a:lnTo>
                    <a:pt x="1347535" y="60577"/>
                  </a:lnTo>
                  <a:lnTo>
                    <a:pt x="60577" y="60577"/>
                  </a:lnTo>
                  <a:lnTo>
                    <a:pt x="60577" y="2119313"/>
                  </a:lnTo>
                  <a:lnTo>
                    <a:pt x="0" y="2119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190CDAE-B969-411F-94D3-B350C9F2F014}"/>
                </a:ext>
              </a:extLst>
            </p:cNvPr>
            <p:cNvSpPr txBox="1"/>
            <p:nvPr/>
          </p:nvSpPr>
          <p:spPr>
            <a:xfrm rot="5400000">
              <a:off x="6648" y="2115578"/>
              <a:ext cx="36808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5400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CONTENTS</a:t>
              </a:r>
              <a:endParaRPr lang="zh-CN" altLang="en-US" sz="54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74C713E-95D4-41F2-B895-431C4B00603F}"/>
              </a:ext>
            </a:extLst>
          </p:cNvPr>
          <p:cNvGrpSpPr/>
          <p:nvPr/>
        </p:nvGrpSpPr>
        <p:grpSpPr>
          <a:xfrm>
            <a:off x="2339105" y="1524238"/>
            <a:ext cx="1590632" cy="2563336"/>
            <a:chOff x="2908432" y="1524238"/>
            <a:chExt cx="1866768" cy="256333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C68AEBE-DC03-431D-BC9A-551112A8CAC5}"/>
                </a:ext>
              </a:extLst>
            </p:cNvPr>
            <p:cNvSpPr txBox="1"/>
            <p:nvPr/>
          </p:nvSpPr>
          <p:spPr>
            <a:xfrm>
              <a:off x="2908432" y="3225800"/>
              <a:ext cx="18667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推動重點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图文框 5">
              <a:extLst>
                <a:ext uri="{FF2B5EF4-FFF2-40B4-BE49-F238E27FC236}">
                  <a16:creationId xmlns:a16="http://schemas.microsoft.com/office/drawing/2014/main" id="{48A66852-5329-49A7-AA79-038BD2E3CB6D}"/>
                </a:ext>
              </a:extLst>
            </p:cNvPr>
            <p:cNvSpPr/>
            <p:nvPr/>
          </p:nvSpPr>
          <p:spPr>
            <a:xfrm>
              <a:off x="3305360" y="1524238"/>
              <a:ext cx="1072912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36CE4B58-1784-4AC0-915C-D610E93D43C1}"/>
                </a:ext>
              </a:extLst>
            </p:cNvPr>
            <p:cNvSpPr/>
            <p:nvPr/>
          </p:nvSpPr>
          <p:spPr>
            <a:xfrm flipV="1">
              <a:off x="3715828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A5D16E4-6111-4253-A399-BDE45ABADF41}"/>
                </a:ext>
              </a:extLst>
            </p:cNvPr>
            <p:cNvSpPr txBox="1"/>
            <p:nvPr/>
          </p:nvSpPr>
          <p:spPr>
            <a:xfrm>
              <a:off x="3305360" y="1689894"/>
              <a:ext cx="10729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0BF6D81-C212-4B21-8612-D2470B5DAC24}"/>
              </a:ext>
            </a:extLst>
          </p:cNvPr>
          <p:cNvGrpSpPr/>
          <p:nvPr/>
        </p:nvGrpSpPr>
        <p:grpSpPr>
          <a:xfrm>
            <a:off x="3977057" y="1524238"/>
            <a:ext cx="1655054" cy="2563336"/>
            <a:chOff x="5093361" y="1524238"/>
            <a:chExt cx="1866768" cy="2563336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4AE663A-2495-46D6-A85D-DC17D3AC2E93}"/>
                </a:ext>
              </a:extLst>
            </p:cNvPr>
            <p:cNvSpPr txBox="1"/>
            <p:nvPr/>
          </p:nvSpPr>
          <p:spPr>
            <a:xfrm>
              <a:off x="5093361" y="3225800"/>
              <a:ext cx="18667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問卷題項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图文框 38">
              <a:extLst>
                <a:ext uri="{FF2B5EF4-FFF2-40B4-BE49-F238E27FC236}">
                  <a16:creationId xmlns:a16="http://schemas.microsoft.com/office/drawing/2014/main" id="{35899FA3-8414-40DF-BC9B-C7A824279BD9}"/>
                </a:ext>
              </a:extLst>
            </p:cNvPr>
            <p:cNvSpPr/>
            <p:nvPr/>
          </p:nvSpPr>
          <p:spPr>
            <a:xfrm>
              <a:off x="5490289" y="1524238"/>
              <a:ext cx="1072912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A131B607-7E47-49CE-967F-D038050707AB}"/>
                </a:ext>
              </a:extLst>
            </p:cNvPr>
            <p:cNvSpPr/>
            <p:nvPr/>
          </p:nvSpPr>
          <p:spPr>
            <a:xfrm flipV="1">
              <a:off x="5898111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4E247CA-9363-4AA1-9E1C-5EA162A5D0F4}"/>
                </a:ext>
              </a:extLst>
            </p:cNvPr>
            <p:cNvSpPr txBox="1"/>
            <p:nvPr/>
          </p:nvSpPr>
          <p:spPr>
            <a:xfrm>
              <a:off x="5490289" y="1689894"/>
              <a:ext cx="10729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A4091F9-27F4-4EBF-A787-52E621675A26}"/>
              </a:ext>
            </a:extLst>
          </p:cNvPr>
          <p:cNvGrpSpPr/>
          <p:nvPr/>
        </p:nvGrpSpPr>
        <p:grpSpPr>
          <a:xfrm>
            <a:off x="5637656" y="1524238"/>
            <a:ext cx="1680347" cy="2563336"/>
            <a:chOff x="7278290" y="1524238"/>
            <a:chExt cx="1866768" cy="2563336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D6FD582-643D-4446-883F-74027F11A8A0}"/>
                </a:ext>
              </a:extLst>
            </p:cNvPr>
            <p:cNvSpPr txBox="1"/>
            <p:nvPr/>
          </p:nvSpPr>
          <p:spPr>
            <a:xfrm>
              <a:off x="7278290" y="3225800"/>
              <a:ext cx="18667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電訪</a:t>
              </a:r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技巧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图文框 39">
              <a:extLst>
                <a:ext uri="{FF2B5EF4-FFF2-40B4-BE49-F238E27FC236}">
                  <a16:creationId xmlns:a16="http://schemas.microsoft.com/office/drawing/2014/main" id="{E5141571-C058-4FBF-BCB6-5387F3E5ADFA}"/>
                </a:ext>
              </a:extLst>
            </p:cNvPr>
            <p:cNvSpPr/>
            <p:nvPr/>
          </p:nvSpPr>
          <p:spPr>
            <a:xfrm>
              <a:off x="7675218" y="1524238"/>
              <a:ext cx="1072912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>
              <a:extLst>
                <a:ext uri="{FF2B5EF4-FFF2-40B4-BE49-F238E27FC236}">
                  <a16:creationId xmlns:a16="http://schemas.microsoft.com/office/drawing/2014/main" id="{BDC4D2A3-A1C3-47DE-9700-3E03C1451485}"/>
                </a:ext>
              </a:extLst>
            </p:cNvPr>
            <p:cNvSpPr/>
            <p:nvPr/>
          </p:nvSpPr>
          <p:spPr>
            <a:xfrm flipV="1">
              <a:off x="8080394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12117F15-404D-40EA-B2D1-F7AD9B2BDBB6}"/>
                </a:ext>
              </a:extLst>
            </p:cNvPr>
            <p:cNvSpPr txBox="1"/>
            <p:nvPr/>
          </p:nvSpPr>
          <p:spPr>
            <a:xfrm>
              <a:off x="7675218" y="1689894"/>
              <a:ext cx="10729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185ECBF-C82B-49DC-A70B-D8B0D9477817}"/>
              </a:ext>
            </a:extLst>
          </p:cNvPr>
          <p:cNvGrpSpPr/>
          <p:nvPr/>
        </p:nvGrpSpPr>
        <p:grpSpPr>
          <a:xfrm>
            <a:off x="7401853" y="1524238"/>
            <a:ext cx="1500932" cy="2563336"/>
            <a:chOff x="9463219" y="1524238"/>
            <a:chExt cx="1655054" cy="2563336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C5BB17F-8409-419C-9A08-458D2D0C5D4B}"/>
                </a:ext>
              </a:extLst>
            </p:cNvPr>
            <p:cNvSpPr txBox="1"/>
            <p:nvPr/>
          </p:nvSpPr>
          <p:spPr>
            <a:xfrm>
              <a:off x="9463219" y="3225800"/>
              <a:ext cx="165505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</a:t>
              </a:r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執行方式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1" name="图文框 40">
              <a:extLst>
                <a:ext uri="{FF2B5EF4-FFF2-40B4-BE49-F238E27FC236}">
                  <a16:creationId xmlns:a16="http://schemas.microsoft.com/office/drawing/2014/main" id="{34EBF0CE-E741-48D3-B474-DB03A5565954}"/>
                </a:ext>
              </a:extLst>
            </p:cNvPr>
            <p:cNvSpPr/>
            <p:nvPr/>
          </p:nvSpPr>
          <p:spPr>
            <a:xfrm>
              <a:off x="9726221" y="1524238"/>
              <a:ext cx="1072912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等腰三角形 43">
              <a:extLst>
                <a:ext uri="{FF2B5EF4-FFF2-40B4-BE49-F238E27FC236}">
                  <a16:creationId xmlns:a16="http://schemas.microsoft.com/office/drawing/2014/main" id="{36D6F1D1-A017-40C3-B096-DFDE2612B96D}"/>
                </a:ext>
              </a:extLst>
            </p:cNvPr>
            <p:cNvSpPr/>
            <p:nvPr/>
          </p:nvSpPr>
          <p:spPr>
            <a:xfrm flipV="1">
              <a:off x="10262677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E6DA7B83-BC40-4D91-93D3-AE7F1E579C48}"/>
                </a:ext>
              </a:extLst>
            </p:cNvPr>
            <p:cNvSpPr txBox="1"/>
            <p:nvPr/>
          </p:nvSpPr>
          <p:spPr>
            <a:xfrm>
              <a:off x="9726221" y="1689894"/>
              <a:ext cx="10729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3185ECBF-C82B-49DC-A70B-D8B0D9477817}"/>
              </a:ext>
            </a:extLst>
          </p:cNvPr>
          <p:cNvGrpSpPr/>
          <p:nvPr/>
        </p:nvGrpSpPr>
        <p:grpSpPr>
          <a:xfrm>
            <a:off x="8986635" y="1524238"/>
            <a:ext cx="1734175" cy="2551768"/>
            <a:chOff x="9602613" y="1524238"/>
            <a:chExt cx="1655054" cy="2551768"/>
          </a:xfrm>
        </p:grpSpPr>
        <p:sp>
          <p:nvSpPr>
            <p:cNvPr id="32" name="文本框 28">
              <a:extLst>
                <a:ext uri="{FF2B5EF4-FFF2-40B4-BE49-F238E27FC236}">
                  <a16:creationId xmlns:a16="http://schemas.microsoft.com/office/drawing/2014/main" id="{1C5BB17F-8409-419C-9A08-458D2D0C5D4B}"/>
                </a:ext>
              </a:extLst>
            </p:cNvPr>
            <p:cNvSpPr txBox="1"/>
            <p:nvPr/>
          </p:nvSpPr>
          <p:spPr>
            <a:xfrm>
              <a:off x="9602613" y="3214232"/>
              <a:ext cx="165505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br>
                <a:rPr lang="en-US" altLang="zh-TW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注意事項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图文框 40">
              <a:extLst>
                <a:ext uri="{FF2B5EF4-FFF2-40B4-BE49-F238E27FC236}">
                  <a16:creationId xmlns:a16="http://schemas.microsoft.com/office/drawing/2014/main" id="{34EBF0CE-E741-48D3-B474-DB03A5565954}"/>
                </a:ext>
              </a:extLst>
            </p:cNvPr>
            <p:cNvSpPr/>
            <p:nvPr/>
          </p:nvSpPr>
          <p:spPr>
            <a:xfrm>
              <a:off x="9860148" y="1524238"/>
              <a:ext cx="963669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36D6F1D1-A017-40C3-B096-DFDE2612B96D}"/>
                </a:ext>
              </a:extLst>
            </p:cNvPr>
            <p:cNvSpPr/>
            <p:nvPr/>
          </p:nvSpPr>
          <p:spPr>
            <a:xfrm flipV="1">
              <a:off x="10262677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47">
              <a:extLst>
                <a:ext uri="{FF2B5EF4-FFF2-40B4-BE49-F238E27FC236}">
                  <a16:creationId xmlns:a16="http://schemas.microsoft.com/office/drawing/2014/main" id="{E6DA7B83-BC40-4D91-93D3-AE7F1E579C48}"/>
                </a:ext>
              </a:extLst>
            </p:cNvPr>
            <p:cNvSpPr txBox="1"/>
            <p:nvPr/>
          </p:nvSpPr>
          <p:spPr>
            <a:xfrm>
              <a:off x="9854856" y="1675973"/>
              <a:ext cx="9636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>
                <a:solidFill>
                  <a:schemeClr val="bg1"/>
                </a:solidFill>
              </a:rPr>
              <a:t>1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50" name="组合 7">
            <a:extLst>
              <a:ext uri="{FF2B5EF4-FFF2-40B4-BE49-F238E27FC236}">
                <a16:creationId xmlns:a16="http://schemas.microsoft.com/office/drawing/2014/main" id="{3185ECBF-C82B-49DC-A70B-D8B0D9477817}"/>
              </a:ext>
            </a:extLst>
          </p:cNvPr>
          <p:cNvGrpSpPr/>
          <p:nvPr/>
        </p:nvGrpSpPr>
        <p:grpSpPr>
          <a:xfrm>
            <a:off x="10560969" y="1525680"/>
            <a:ext cx="1734175" cy="2550326"/>
            <a:chOff x="9595397" y="1524238"/>
            <a:chExt cx="1655054" cy="2550326"/>
          </a:xfrm>
        </p:grpSpPr>
        <p:sp>
          <p:nvSpPr>
            <p:cNvPr id="51" name="文本框 28">
              <a:extLst>
                <a:ext uri="{FF2B5EF4-FFF2-40B4-BE49-F238E27FC236}">
                  <a16:creationId xmlns:a16="http://schemas.microsoft.com/office/drawing/2014/main" id="{1C5BB17F-8409-419C-9A08-458D2D0C5D4B}"/>
                </a:ext>
              </a:extLst>
            </p:cNvPr>
            <p:cNvSpPr txBox="1"/>
            <p:nvPr/>
          </p:nvSpPr>
          <p:spPr>
            <a:xfrm>
              <a:off x="9595397" y="3597510"/>
              <a:ext cx="165505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5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Q&amp;A</a:t>
              </a:r>
              <a:endParaRPr lang="zh-CN" altLang="en-US" sz="25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2" name="图文框 40">
              <a:extLst>
                <a:ext uri="{FF2B5EF4-FFF2-40B4-BE49-F238E27FC236}">
                  <a16:creationId xmlns:a16="http://schemas.microsoft.com/office/drawing/2014/main" id="{34EBF0CE-E741-48D3-B474-DB03A5565954}"/>
                </a:ext>
              </a:extLst>
            </p:cNvPr>
            <p:cNvSpPr/>
            <p:nvPr/>
          </p:nvSpPr>
          <p:spPr>
            <a:xfrm>
              <a:off x="9854856" y="1524238"/>
              <a:ext cx="968961" cy="1072912"/>
            </a:xfrm>
            <a:prstGeom prst="frame">
              <a:avLst>
                <a:gd name="adj1" fmla="val 35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等腰三角形 52">
              <a:extLst>
                <a:ext uri="{FF2B5EF4-FFF2-40B4-BE49-F238E27FC236}">
                  <a16:creationId xmlns:a16="http://schemas.microsoft.com/office/drawing/2014/main" id="{36D6F1D1-A017-40C3-B096-DFDE2612B96D}"/>
                </a:ext>
              </a:extLst>
            </p:cNvPr>
            <p:cNvSpPr/>
            <p:nvPr/>
          </p:nvSpPr>
          <p:spPr>
            <a:xfrm flipV="1">
              <a:off x="10262677" y="2806699"/>
              <a:ext cx="257268" cy="2217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47">
              <a:extLst>
                <a:ext uri="{FF2B5EF4-FFF2-40B4-BE49-F238E27FC236}">
                  <a16:creationId xmlns:a16="http://schemas.microsoft.com/office/drawing/2014/main" id="{E6DA7B83-BC40-4D91-93D3-AE7F1E579C48}"/>
                </a:ext>
              </a:extLst>
            </p:cNvPr>
            <p:cNvSpPr txBox="1"/>
            <p:nvPr/>
          </p:nvSpPr>
          <p:spPr>
            <a:xfrm>
              <a:off x="9854856" y="1675973"/>
              <a:ext cx="9636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451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85" y="990315"/>
            <a:ext cx="10368141" cy="5851861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1077218"/>
            <a:chOff x="7318011" y="1456480"/>
            <a:chExt cx="5314275" cy="1077218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調查系統位置</a:t>
              </a:r>
            </a:p>
            <a:p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27991" y="4670797"/>
            <a:ext cx="2903031" cy="1043407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rot="10800000">
            <a:off x="3539727" y="3721623"/>
            <a:ext cx="7814072" cy="2941754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4986068" y="4670797"/>
            <a:ext cx="623462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各系所均有一組電訪人員登入帳號密碼，請洽詢系秘書。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87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系統功能介紹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1984"/>
            <a:ext cx="12192000" cy="555518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535936" y="1261984"/>
            <a:ext cx="719328" cy="351226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535936" y="4118232"/>
            <a:ext cx="6128004" cy="21082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731102" y="4849166"/>
            <a:ext cx="57376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登入後，畫面即為電訪登錄。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7564D46-7B2B-4269-A7D4-A787E2ECC897}"/>
              </a:ext>
            </a:extLst>
          </p:cNvPr>
          <p:cNvSpPr txBox="1"/>
          <p:nvPr/>
        </p:nvSpPr>
        <p:spPr>
          <a:xfrm>
            <a:off x="5432613" y="1320822"/>
            <a:ext cx="880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工程認證</a:t>
            </a:r>
          </a:p>
        </p:txBody>
      </p:sp>
    </p:spTree>
    <p:extLst>
      <p:ext uri="{BB962C8B-B14F-4D97-AF65-F5344CB8AC3E}">
        <p14:creationId xmlns:p14="http://schemas.microsoft.com/office/powerpoint/2010/main" val="993471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r="10690"/>
          <a:stretch/>
        </p:blipFill>
        <p:spPr>
          <a:xfrm>
            <a:off x="0" y="1261984"/>
            <a:ext cx="12192000" cy="5585246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系統功能介紹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519820" y="3980330"/>
            <a:ext cx="7287568" cy="242879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661520" y="4054607"/>
            <a:ext cx="7010660" cy="2708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選擇問卷年度 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學制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未勾選即顯示全部的學制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填答狀態選擇</a:t>
            </a:r>
            <a:r>
              <a:rPr lang="zh-TW" altLang="en-US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未完成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點選右側的</a:t>
            </a:r>
            <a:r>
              <a:rPr lang="zh-TW" altLang="en-US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填答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功能鍵進行填答。</a:t>
            </a:r>
            <a:endParaRPr lang="en-US" altLang="zh-TW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校友聯絡資訊可請系秘書協助登入校友通訊資料編修系統下載。</a:t>
            </a:r>
            <a:endParaRPr lang="en-US" altLang="zh-TW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73908" y="1571820"/>
            <a:ext cx="7494475" cy="1086036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795884" y="1595234"/>
            <a:ext cx="645401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1.</a:t>
            </a:r>
            <a:endParaRPr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0094976" y="2885934"/>
            <a:ext cx="399885" cy="235218"/>
          </a:xfrm>
          <a:prstGeom prst="rect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9555827" y="2390609"/>
            <a:ext cx="645401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2.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9340007" y="6329266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21</a:t>
            </a:fld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2700996-37B1-4F03-A4FD-2632A8EC3FD7}"/>
              </a:ext>
            </a:extLst>
          </p:cNvPr>
          <p:cNvSpPr txBox="1"/>
          <p:nvPr/>
        </p:nvSpPr>
        <p:spPr>
          <a:xfrm>
            <a:off x="5655609" y="1261984"/>
            <a:ext cx="880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工程認證</a:t>
            </a:r>
          </a:p>
        </p:txBody>
      </p:sp>
    </p:spTree>
    <p:extLst>
      <p:ext uri="{BB962C8B-B14F-4D97-AF65-F5344CB8AC3E}">
        <p14:creationId xmlns:p14="http://schemas.microsoft.com/office/powerpoint/2010/main" val="3077720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/>
          <a:srcRect l="5586" r="14084"/>
          <a:stretch/>
        </p:blipFill>
        <p:spPr>
          <a:xfrm>
            <a:off x="0" y="1493967"/>
            <a:ext cx="12191999" cy="479885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系統功能介紹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43415" y="3279532"/>
            <a:ext cx="10479818" cy="213508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107868" y="3558001"/>
            <a:ext cx="1016622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若無法聯絡學長姊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拒答、過世、電訪及相關社群媒體均無法聯繫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，請先選取無法填答之原因，再按下無法填答。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請注意，無法填答易造成回收率降低</a:t>
            </a:r>
            <a:r>
              <a:rPr lang="en-US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!)</a:t>
            </a:r>
          </a:p>
        </p:txBody>
      </p:sp>
      <p:sp>
        <p:nvSpPr>
          <p:cNvPr id="26" name="矩形 25"/>
          <p:cNvSpPr/>
          <p:nvPr/>
        </p:nvSpPr>
        <p:spPr>
          <a:xfrm>
            <a:off x="10655808" y="1840992"/>
            <a:ext cx="804672" cy="170687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0115622" y="2033956"/>
            <a:ext cx="1885043" cy="156639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9257465" y="6346906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3470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5586" r="14084"/>
          <a:stretch/>
        </p:blipFill>
        <p:spPr>
          <a:xfrm>
            <a:off x="0" y="1493966"/>
            <a:ext cx="12191999" cy="4798859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5314275" cy="787907"/>
            <a:chOff x="7318011" y="1456480"/>
            <a:chExt cx="5314275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5314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系統功能介紹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980324" y="3140001"/>
            <a:ext cx="10010406" cy="246294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179903" y="3261585"/>
            <a:ext cx="9909438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若不小心按下無法填答，</a:t>
            </a:r>
            <a:r>
              <a:rPr lang="zh-TW" altLang="zh-TW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欲回復畢業生尚未填答之狀態者，可按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清除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鍵。</a:t>
            </a:r>
            <a:r>
              <a:rPr lang="zh-TW" altLang="en-US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請注意，</a:t>
            </a:r>
            <a:r>
              <a:rPr lang="zh-TW" altLang="zh-TW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按下</a:t>
            </a:r>
            <a:r>
              <a:rPr lang="zh-TW" altLang="en-US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「清除」鍵後</a:t>
            </a:r>
            <a:r>
              <a:rPr lang="zh-TW" altLang="zh-TW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，畢業生所有填答</a:t>
            </a:r>
            <a:r>
              <a:rPr lang="zh-TW" altLang="en-US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資料亦</a:t>
            </a:r>
            <a:r>
              <a:rPr lang="zh-TW" altLang="zh-TW" sz="3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全部刪除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，請審慎使用「清除」功能。</a:t>
            </a:r>
            <a:endParaRPr lang="en-US" altLang="zh-TW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423904" y="2212872"/>
            <a:ext cx="402336" cy="225528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9275854" y="6349640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4641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9762" y="1450566"/>
            <a:ext cx="12192000" cy="470567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6135013" cy="787907"/>
            <a:chOff x="7318011" y="1456480"/>
            <a:chExt cx="6135013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61350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建議執行方式</a:t>
              </a:r>
              <a:r>
                <a:rPr lang="en-US" altLang="zh-TW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-</a:t>
              </a: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其他配套宣傳方式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19285" y="1804509"/>
            <a:ext cx="11253906" cy="407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協助轉知：請該屆畢業生互相通知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社群公告：該屆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LINE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群、該屆臉書社團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老師協助：老師臉書公告訊息、通知尚有聯繫的畢業生並請畢業生協助轉知同學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網頁公告：系網頁、系所或系友會臉書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E-mail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通知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144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580966" y="1166727"/>
            <a:ext cx="2986938" cy="4454144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747911" y="3553230"/>
            <a:ext cx="269617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465634" y="6360034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6712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388492"/>
            <a:ext cx="12192000" cy="532136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473289" y="371367"/>
            <a:ext cx="4260761" cy="787907"/>
            <a:chOff x="7318011" y="1456480"/>
            <a:chExt cx="4260761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注意事項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3686" y="1405384"/>
            <a:ext cx="120846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電訪建議做法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：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線上系統開啟</a:t>
            </a:r>
            <a:r>
              <a:rPr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打電話</a:t>
            </a:r>
            <a:r>
              <a:rPr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電話訪談直接登錄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心情調整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無論上一通電話的結果如何，下一通電話，都要當作是第一通電話一樣重新出發。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配合校友職業類型挑選適合的撥打時段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sym typeface="Wingdings" panose="05000000000000000000" pitchFamily="2" charset="2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如餐飲業應避開用餐時間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;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一般行政工作也應避開午休時間等。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熟練試題，電訪前可試填及演練</a:t>
            </a:r>
            <a:r>
              <a:rPr lang="en-US" altLang="zh-TW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!</a:t>
            </a:r>
            <a:r>
              <a:rPr lang="zh-TW" altLang="en-US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 提醒結束後記得刪除試填內容</a:t>
            </a:r>
            <a:r>
              <a:rPr lang="en-US" altLang="zh-TW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使用「清除」之功能鍵刪除</a:t>
            </a:r>
            <a:r>
              <a:rPr lang="en-US" altLang="zh-TW" sz="3200" b="1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電訪時請記得保護自己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學生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，不宜提供個人聯絡資訊。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電訪時間：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113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年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9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月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9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日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一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至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10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月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21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日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一</a:t>
            </a:r>
            <a:r>
              <a:rPr lang="en-US" altLang="zh-TW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1483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706471" y="1259012"/>
            <a:ext cx="2737618" cy="4272211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864100" y="3639116"/>
            <a:ext cx="2463800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Q&amp;A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465634" y="6360034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5459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388492"/>
            <a:ext cx="12192000" cy="532136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7E4AD9-5E0A-4EA1-8B27-FA44D524FEF5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F2D0811-9A1D-4F80-81AF-A7820E26F1E0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019490-D310-4CBF-8F22-B17FF0D3E8B1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4EBE75-42DC-45B5-A106-0DE30B477F62}"/>
              </a:ext>
            </a:extLst>
          </p:cNvPr>
          <p:cNvGrpSpPr/>
          <p:nvPr/>
        </p:nvGrpSpPr>
        <p:grpSpPr>
          <a:xfrm>
            <a:off x="1565653" y="366875"/>
            <a:ext cx="4260761" cy="787907"/>
            <a:chOff x="7318011" y="1456480"/>
            <a:chExt cx="4260761" cy="78790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8A461B-CA24-4C84-8368-A2FCA5BDDF59}"/>
                </a:ext>
              </a:extLst>
            </p:cNvPr>
            <p:cNvSpPr txBox="1"/>
            <p:nvPr/>
          </p:nvSpPr>
          <p:spPr>
            <a:xfrm>
              <a:off x="7318011" y="1456480"/>
              <a:ext cx="8002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Q&amp;A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3586F6B-72AA-4970-8ADE-6503D4F2046B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18209" y="1496419"/>
            <a:ext cx="1158586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Q1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：工讀生進行電訪有時候常常校友都沒接，光聯繫就要花上不少的時間了，聯繫上後再協助代填其實很耗時。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A1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學校也了解電訪工作相當耗時且不易執行，所以近三年來逐年增加系所電訪工讀時數，希望可此緩解系所的工作量。另如第一階段通知校友自行填答的成效較佳，亦可有效減少電訪作業。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28</a:t>
            </a:fld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5184F1-FDDA-48C1-964F-24636624A90E}"/>
              </a:ext>
            </a:extLst>
          </p:cNvPr>
          <p:cNvSpPr txBox="1"/>
          <p:nvPr/>
        </p:nvSpPr>
        <p:spPr>
          <a:xfrm>
            <a:off x="218209" y="4312780"/>
            <a:ext cx="115858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Q2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：如何知道第一階段邀請校友自填的部分，哪些校友已經填寫問卷了呢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A2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：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請以各系所的電訪帳號登入系統，在「電訪登錄」的頁面，「填答狀態」的功能，選擇「完成」的選項即可查詢。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75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483575" y="1347550"/>
            <a:ext cx="3224849" cy="4027875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4655127" y="3408144"/>
            <a:ext cx="28055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推動重點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363618" y="6370277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4035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菱形 20">
            <a:extLst>
              <a:ext uri="{FF2B5EF4-FFF2-40B4-BE49-F238E27FC236}">
                <a16:creationId xmlns:a16="http://schemas.microsoft.com/office/drawing/2014/main" id="{05A2D0FE-2D99-4784-A9F3-EE98E4314D60}"/>
              </a:ext>
            </a:extLst>
          </p:cNvPr>
          <p:cNvSpPr/>
          <p:nvPr/>
        </p:nvSpPr>
        <p:spPr>
          <a:xfrm>
            <a:off x="2870200" y="203200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A076802-9DD5-4D33-BC27-0A7D68935343}"/>
              </a:ext>
            </a:extLst>
          </p:cNvPr>
          <p:cNvSpPr/>
          <p:nvPr/>
        </p:nvSpPr>
        <p:spPr>
          <a:xfrm>
            <a:off x="384048" y="779318"/>
            <a:ext cx="11423904" cy="2897908"/>
          </a:xfrm>
          <a:custGeom>
            <a:avLst/>
            <a:gdLst>
              <a:gd name="connsiteX0" fmla="*/ 0 w 5219700"/>
              <a:gd name="connsiteY0" fmla="*/ 0 h 2000250"/>
              <a:gd name="connsiteX1" fmla="*/ 5219700 w 5219700"/>
              <a:gd name="connsiteY1" fmla="*/ 0 h 2000250"/>
              <a:gd name="connsiteX2" fmla="*/ 5219700 w 5219700"/>
              <a:gd name="connsiteY2" fmla="*/ 2000250 h 2000250"/>
              <a:gd name="connsiteX3" fmla="*/ 5153930 w 5219700"/>
              <a:gd name="connsiteY3" fmla="*/ 2000250 h 2000250"/>
              <a:gd name="connsiteX4" fmla="*/ 5153930 w 5219700"/>
              <a:gd name="connsiteY4" fmla="*/ 65770 h 2000250"/>
              <a:gd name="connsiteX5" fmla="*/ 65770 w 5219700"/>
              <a:gd name="connsiteY5" fmla="*/ 65770 h 2000250"/>
              <a:gd name="connsiteX6" fmla="*/ 65770 w 5219700"/>
              <a:gd name="connsiteY6" fmla="*/ 2000250 h 2000250"/>
              <a:gd name="connsiteX7" fmla="*/ 0 w 5219700"/>
              <a:gd name="connsiteY7" fmla="*/ 2000250 h 2000250"/>
              <a:gd name="connsiteX8" fmla="*/ 0 w 5219700"/>
              <a:gd name="connsiteY8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700" h="2000250">
                <a:moveTo>
                  <a:pt x="0" y="0"/>
                </a:moveTo>
                <a:lnTo>
                  <a:pt x="5219700" y="0"/>
                </a:lnTo>
                <a:lnTo>
                  <a:pt x="5219700" y="2000250"/>
                </a:lnTo>
                <a:lnTo>
                  <a:pt x="5153930" y="2000250"/>
                </a:lnTo>
                <a:lnTo>
                  <a:pt x="5153930" y="65770"/>
                </a:lnTo>
                <a:lnTo>
                  <a:pt x="65770" y="65770"/>
                </a:lnTo>
                <a:lnTo>
                  <a:pt x="65770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C09ED340-9056-4304-AC59-7E9549A3FFB4}"/>
              </a:ext>
            </a:extLst>
          </p:cNvPr>
          <p:cNvSpPr/>
          <p:nvPr/>
        </p:nvSpPr>
        <p:spPr>
          <a:xfrm>
            <a:off x="384048" y="3683857"/>
            <a:ext cx="11423904" cy="2970943"/>
          </a:xfrm>
          <a:custGeom>
            <a:avLst/>
            <a:gdLst>
              <a:gd name="connsiteX0" fmla="*/ 0 w 5219700"/>
              <a:gd name="connsiteY0" fmla="*/ 900843 h 1339275"/>
              <a:gd name="connsiteX1" fmla="*/ 65770 w 5219700"/>
              <a:gd name="connsiteY1" fmla="*/ 900843 h 1339275"/>
              <a:gd name="connsiteX2" fmla="*/ 65770 w 5219700"/>
              <a:gd name="connsiteY2" fmla="*/ 1273505 h 1339275"/>
              <a:gd name="connsiteX3" fmla="*/ 5153930 w 5219700"/>
              <a:gd name="connsiteY3" fmla="*/ 1273505 h 1339275"/>
              <a:gd name="connsiteX4" fmla="*/ 5153930 w 5219700"/>
              <a:gd name="connsiteY4" fmla="*/ 900843 h 1339275"/>
              <a:gd name="connsiteX5" fmla="*/ 5219700 w 5219700"/>
              <a:gd name="connsiteY5" fmla="*/ 900843 h 1339275"/>
              <a:gd name="connsiteX6" fmla="*/ 5219700 w 5219700"/>
              <a:gd name="connsiteY6" fmla="*/ 1339275 h 1339275"/>
              <a:gd name="connsiteX7" fmla="*/ 0 w 5219700"/>
              <a:gd name="connsiteY7" fmla="*/ 1339275 h 1339275"/>
              <a:gd name="connsiteX8" fmla="*/ 5153930 w 5219700"/>
              <a:gd name="connsiteY8" fmla="*/ 0 h 1339275"/>
              <a:gd name="connsiteX9" fmla="*/ 5219700 w 5219700"/>
              <a:gd name="connsiteY9" fmla="*/ 0 h 1339275"/>
              <a:gd name="connsiteX10" fmla="*/ 5219700 w 5219700"/>
              <a:gd name="connsiteY10" fmla="*/ 335974 h 1339275"/>
              <a:gd name="connsiteX11" fmla="*/ 5153930 w 5219700"/>
              <a:gd name="connsiteY11" fmla="*/ 335974 h 1339275"/>
              <a:gd name="connsiteX12" fmla="*/ 0 w 5219700"/>
              <a:gd name="connsiteY12" fmla="*/ 0 h 1339275"/>
              <a:gd name="connsiteX13" fmla="*/ 65770 w 5219700"/>
              <a:gd name="connsiteY13" fmla="*/ 0 h 1339275"/>
              <a:gd name="connsiteX14" fmla="*/ 65770 w 5219700"/>
              <a:gd name="connsiteY14" fmla="*/ 335974 h 1339275"/>
              <a:gd name="connsiteX15" fmla="*/ 0 w 5219700"/>
              <a:gd name="connsiteY15" fmla="*/ 335974 h 133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19700" h="1339275">
                <a:moveTo>
                  <a:pt x="0" y="900843"/>
                </a:moveTo>
                <a:lnTo>
                  <a:pt x="65770" y="900843"/>
                </a:lnTo>
                <a:lnTo>
                  <a:pt x="65770" y="1273505"/>
                </a:lnTo>
                <a:lnTo>
                  <a:pt x="5153930" y="1273505"/>
                </a:lnTo>
                <a:lnTo>
                  <a:pt x="5153930" y="900843"/>
                </a:lnTo>
                <a:lnTo>
                  <a:pt x="5219700" y="900843"/>
                </a:lnTo>
                <a:lnTo>
                  <a:pt x="5219700" y="1339275"/>
                </a:lnTo>
                <a:lnTo>
                  <a:pt x="0" y="1339275"/>
                </a:lnTo>
                <a:close/>
                <a:moveTo>
                  <a:pt x="5153930" y="0"/>
                </a:moveTo>
                <a:lnTo>
                  <a:pt x="5219700" y="0"/>
                </a:lnTo>
                <a:lnTo>
                  <a:pt x="5219700" y="335974"/>
                </a:lnTo>
                <a:lnTo>
                  <a:pt x="5153930" y="335974"/>
                </a:lnTo>
                <a:close/>
                <a:moveTo>
                  <a:pt x="0" y="0"/>
                </a:moveTo>
                <a:lnTo>
                  <a:pt x="65770" y="0"/>
                </a:lnTo>
                <a:lnTo>
                  <a:pt x="65770" y="335974"/>
                </a:lnTo>
                <a:lnTo>
                  <a:pt x="0" y="33597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04FEED-CF5F-42F7-A086-06587B232820}"/>
              </a:ext>
            </a:extLst>
          </p:cNvPr>
          <p:cNvSpPr txBox="1"/>
          <p:nvPr/>
        </p:nvSpPr>
        <p:spPr>
          <a:xfrm>
            <a:off x="699315" y="1885157"/>
            <a:ext cx="10793369" cy="28007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若有任何問題，可透過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官方帳號與</a:t>
            </a:r>
            <a:b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我們聯繫，或電洽職涯發展中心任先生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(657-7711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分機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2825)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，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ckjean710@isu.edu.tw</a:t>
            </a:r>
            <a:endParaRPr lang="zh-CN" altLang="en-US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23" name="圆角矩形 2">
            <a:extLst>
              <a:ext uri="{FF2B5EF4-FFF2-40B4-BE49-F238E27FC236}">
                <a16:creationId xmlns:a16="http://schemas.microsoft.com/office/drawing/2014/main" id="{613662F9-FEEF-496D-BA59-391998C4DD7E}"/>
              </a:ext>
            </a:extLst>
          </p:cNvPr>
          <p:cNvSpPr/>
          <p:nvPr/>
        </p:nvSpPr>
        <p:spPr>
          <a:xfrm>
            <a:off x="10708482" y="6326443"/>
            <a:ext cx="136314" cy="131040"/>
          </a:xfrm>
          <a:custGeom>
            <a:avLst/>
            <a:gdLst>
              <a:gd name="connsiteX0" fmla="*/ 241391 w 516922"/>
              <a:gd name="connsiteY0" fmla="*/ 466920 h 496921"/>
              <a:gd name="connsiteX1" fmla="*/ 374792 w 516922"/>
              <a:gd name="connsiteY1" fmla="*/ 466920 h 496921"/>
              <a:gd name="connsiteX2" fmla="*/ 394157 w 516922"/>
              <a:gd name="connsiteY2" fmla="*/ 492438 h 496921"/>
              <a:gd name="connsiteX3" fmla="*/ 241391 w 516922"/>
              <a:gd name="connsiteY3" fmla="*/ 492438 h 496921"/>
              <a:gd name="connsiteX4" fmla="*/ 45175 w 516922"/>
              <a:gd name="connsiteY4" fmla="*/ 266910 h 496921"/>
              <a:gd name="connsiteX5" fmla="*/ 178975 w 516922"/>
              <a:gd name="connsiteY5" fmla="*/ 266910 h 496921"/>
              <a:gd name="connsiteX6" fmla="*/ 178975 w 516922"/>
              <a:gd name="connsiteY6" fmla="*/ 312085 h 496921"/>
              <a:gd name="connsiteX7" fmla="*/ 45175 w 516922"/>
              <a:gd name="connsiteY7" fmla="*/ 312085 h 496921"/>
              <a:gd name="connsiteX8" fmla="*/ 45175 w 516922"/>
              <a:gd name="connsiteY8" fmla="*/ 167939 h 496921"/>
              <a:gd name="connsiteX9" fmla="*/ 178975 w 516922"/>
              <a:gd name="connsiteY9" fmla="*/ 167939 h 496921"/>
              <a:gd name="connsiteX10" fmla="*/ 178975 w 516922"/>
              <a:gd name="connsiteY10" fmla="*/ 213114 h 496921"/>
              <a:gd name="connsiteX11" fmla="*/ 45175 w 516922"/>
              <a:gd name="connsiteY11" fmla="*/ 213114 h 496921"/>
              <a:gd name="connsiteX12" fmla="*/ 254150 w 516922"/>
              <a:gd name="connsiteY12" fmla="*/ 92418 h 496921"/>
              <a:gd name="connsiteX13" fmla="*/ 497537 w 516922"/>
              <a:gd name="connsiteY13" fmla="*/ 92418 h 496921"/>
              <a:gd name="connsiteX14" fmla="*/ 516922 w 516922"/>
              <a:gd name="connsiteY14" fmla="*/ 111788 h 496921"/>
              <a:gd name="connsiteX15" fmla="*/ 516922 w 516922"/>
              <a:gd name="connsiteY15" fmla="*/ 402340 h 496921"/>
              <a:gd name="connsiteX16" fmla="*/ 497537 w 516922"/>
              <a:gd name="connsiteY16" fmla="*/ 421710 h 496921"/>
              <a:gd name="connsiteX17" fmla="*/ 359690 w 516922"/>
              <a:gd name="connsiteY17" fmla="*/ 421710 h 496921"/>
              <a:gd name="connsiteX18" fmla="*/ 359690 w 516922"/>
              <a:gd name="connsiteY18" fmla="*/ 458298 h 496921"/>
              <a:gd name="connsiteX19" fmla="*/ 254150 w 516922"/>
              <a:gd name="connsiteY19" fmla="*/ 458298 h 496921"/>
              <a:gd name="connsiteX20" fmla="*/ 254150 w 516922"/>
              <a:gd name="connsiteY20" fmla="*/ 382970 h 496921"/>
              <a:gd name="connsiteX21" fmla="*/ 478152 w 516922"/>
              <a:gd name="connsiteY21" fmla="*/ 382970 h 496921"/>
              <a:gd name="connsiteX22" fmla="*/ 478152 w 516922"/>
              <a:gd name="connsiteY22" fmla="*/ 131158 h 496921"/>
              <a:gd name="connsiteX23" fmla="*/ 254150 w 516922"/>
              <a:gd name="connsiteY23" fmla="*/ 131158 h 496921"/>
              <a:gd name="connsiteX24" fmla="*/ 45175 w 516922"/>
              <a:gd name="connsiteY24" fmla="*/ 75176 h 496921"/>
              <a:gd name="connsiteX25" fmla="*/ 178975 w 516922"/>
              <a:gd name="connsiteY25" fmla="*/ 75176 h 496921"/>
              <a:gd name="connsiteX26" fmla="*/ 178975 w 516922"/>
              <a:gd name="connsiteY26" fmla="*/ 120351 h 496921"/>
              <a:gd name="connsiteX27" fmla="*/ 45175 w 516922"/>
              <a:gd name="connsiteY27" fmla="*/ 120351 h 496921"/>
              <a:gd name="connsiteX28" fmla="*/ 28019 w 516922"/>
              <a:gd name="connsiteY28" fmla="*/ 27965 h 496921"/>
              <a:gd name="connsiteX29" fmla="*/ 28019 w 516922"/>
              <a:gd name="connsiteY29" fmla="*/ 466805 h 496921"/>
              <a:gd name="connsiteX30" fmla="*/ 196130 w 516922"/>
              <a:gd name="connsiteY30" fmla="*/ 466805 h 496921"/>
              <a:gd name="connsiteX31" fmla="*/ 196130 w 516922"/>
              <a:gd name="connsiteY31" fmla="*/ 27965 h 496921"/>
              <a:gd name="connsiteX32" fmla="*/ 28019 w 516922"/>
              <a:gd name="connsiteY32" fmla="*/ 0 h 496921"/>
              <a:gd name="connsiteX33" fmla="*/ 196130 w 516922"/>
              <a:gd name="connsiteY33" fmla="*/ 0 h 496921"/>
              <a:gd name="connsiteX34" fmla="*/ 224149 w 516922"/>
              <a:gd name="connsiteY34" fmla="*/ 27965 h 496921"/>
              <a:gd name="connsiteX35" fmla="*/ 224149 w 516922"/>
              <a:gd name="connsiteY35" fmla="*/ 466805 h 496921"/>
              <a:gd name="connsiteX36" fmla="*/ 196130 w 516922"/>
              <a:gd name="connsiteY36" fmla="*/ 496921 h 496921"/>
              <a:gd name="connsiteX37" fmla="*/ 28019 w 516922"/>
              <a:gd name="connsiteY37" fmla="*/ 496921 h 496921"/>
              <a:gd name="connsiteX38" fmla="*/ 0 w 516922"/>
              <a:gd name="connsiteY38" fmla="*/ 466805 h 496921"/>
              <a:gd name="connsiteX39" fmla="*/ 0 w 516922"/>
              <a:gd name="connsiteY39" fmla="*/ 27965 h 496921"/>
              <a:gd name="connsiteX40" fmla="*/ 28019 w 516922"/>
              <a:gd name="connsiteY40" fmla="*/ 0 h 49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16922" h="496921">
                <a:moveTo>
                  <a:pt x="241391" y="466920"/>
                </a:moveTo>
                <a:lnTo>
                  <a:pt x="374792" y="466920"/>
                </a:lnTo>
                <a:lnTo>
                  <a:pt x="394157" y="492438"/>
                </a:lnTo>
                <a:lnTo>
                  <a:pt x="241391" y="492438"/>
                </a:lnTo>
                <a:close/>
                <a:moveTo>
                  <a:pt x="45175" y="266910"/>
                </a:moveTo>
                <a:lnTo>
                  <a:pt x="178975" y="266910"/>
                </a:lnTo>
                <a:lnTo>
                  <a:pt x="178975" y="312085"/>
                </a:lnTo>
                <a:lnTo>
                  <a:pt x="45175" y="312085"/>
                </a:lnTo>
                <a:close/>
                <a:moveTo>
                  <a:pt x="45175" y="167939"/>
                </a:moveTo>
                <a:lnTo>
                  <a:pt x="178975" y="167939"/>
                </a:lnTo>
                <a:lnTo>
                  <a:pt x="178975" y="213114"/>
                </a:lnTo>
                <a:lnTo>
                  <a:pt x="45175" y="213114"/>
                </a:lnTo>
                <a:close/>
                <a:moveTo>
                  <a:pt x="254150" y="92418"/>
                </a:moveTo>
                <a:lnTo>
                  <a:pt x="497537" y="92418"/>
                </a:lnTo>
                <a:cubicBezTo>
                  <a:pt x="508307" y="92418"/>
                  <a:pt x="516922" y="101027"/>
                  <a:pt x="516922" y="111788"/>
                </a:cubicBezTo>
                <a:lnTo>
                  <a:pt x="516922" y="402340"/>
                </a:lnTo>
                <a:cubicBezTo>
                  <a:pt x="516922" y="413101"/>
                  <a:pt x="508307" y="421710"/>
                  <a:pt x="497537" y="421710"/>
                </a:cubicBezTo>
                <a:lnTo>
                  <a:pt x="359690" y="421710"/>
                </a:lnTo>
                <a:lnTo>
                  <a:pt x="359690" y="458298"/>
                </a:lnTo>
                <a:lnTo>
                  <a:pt x="254150" y="458298"/>
                </a:lnTo>
                <a:lnTo>
                  <a:pt x="254150" y="382970"/>
                </a:lnTo>
                <a:lnTo>
                  <a:pt x="478152" y="382970"/>
                </a:lnTo>
                <a:lnTo>
                  <a:pt x="478152" y="131158"/>
                </a:lnTo>
                <a:lnTo>
                  <a:pt x="254150" y="131158"/>
                </a:lnTo>
                <a:close/>
                <a:moveTo>
                  <a:pt x="45175" y="75176"/>
                </a:moveTo>
                <a:lnTo>
                  <a:pt x="178975" y="75176"/>
                </a:lnTo>
                <a:lnTo>
                  <a:pt x="178975" y="120351"/>
                </a:lnTo>
                <a:lnTo>
                  <a:pt x="45175" y="120351"/>
                </a:lnTo>
                <a:close/>
                <a:moveTo>
                  <a:pt x="28019" y="27965"/>
                </a:moveTo>
                <a:lnTo>
                  <a:pt x="28019" y="466805"/>
                </a:lnTo>
                <a:lnTo>
                  <a:pt x="196130" y="466805"/>
                </a:lnTo>
                <a:lnTo>
                  <a:pt x="196130" y="27965"/>
                </a:lnTo>
                <a:close/>
                <a:moveTo>
                  <a:pt x="28019" y="0"/>
                </a:moveTo>
                <a:lnTo>
                  <a:pt x="196130" y="0"/>
                </a:lnTo>
                <a:cubicBezTo>
                  <a:pt x="211217" y="0"/>
                  <a:pt x="224149" y="12907"/>
                  <a:pt x="224149" y="27965"/>
                </a:cubicBezTo>
                <a:lnTo>
                  <a:pt x="224149" y="466805"/>
                </a:lnTo>
                <a:cubicBezTo>
                  <a:pt x="224149" y="484014"/>
                  <a:pt x="211217" y="496921"/>
                  <a:pt x="196130" y="496921"/>
                </a:cubicBezTo>
                <a:lnTo>
                  <a:pt x="28019" y="496921"/>
                </a:lnTo>
                <a:cubicBezTo>
                  <a:pt x="12932" y="496921"/>
                  <a:pt x="0" y="484014"/>
                  <a:pt x="0" y="466805"/>
                </a:cubicBezTo>
                <a:lnTo>
                  <a:pt x="0" y="27965"/>
                </a:lnTo>
                <a:cubicBezTo>
                  <a:pt x="0" y="12907"/>
                  <a:pt x="12932" y="0"/>
                  <a:pt x="280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圆角矩形 12">
            <a:extLst>
              <a:ext uri="{FF2B5EF4-FFF2-40B4-BE49-F238E27FC236}">
                <a16:creationId xmlns:a16="http://schemas.microsoft.com/office/drawing/2014/main" id="{2B5465D0-F02F-41CE-B00A-AB563C52CE43}"/>
              </a:ext>
            </a:extLst>
          </p:cNvPr>
          <p:cNvSpPr/>
          <p:nvPr/>
        </p:nvSpPr>
        <p:spPr>
          <a:xfrm>
            <a:off x="11106520" y="6328162"/>
            <a:ext cx="136314" cy="127602"/>
          </a:xfrm>
          <a:custGeom>
            <a:avLst/>
            <a:gdLst>
              <a:gd name="connsiteX0" fmla="*/ 243883 w 600653"/>
              <a:gd name="connsiteY0" fmla="*/ 476473 h 562265"/>
              <a:gd name="connsiteX1" fmla="*/ 243883 w 600653"/>
              <a:gd name="connsiteY1" fmla="*/ 521100 h 562265"/>
              <a:gd name="connsiteX2" fmla="*/ 356770 w 600653"/>
              <a:gd name="connsiteY2" fmla="*/ 521100 h 562265"/>
              <a:gd name="connsiteX3" fmla="*/ 356770 w 600653"/>
              <a:gd name="connsiteY3" fmla="*/ 476473 h 562265"/>
              <a:gd name="connsiteX4" fmla="*/ 38528 w 600653"/>
              <a:gd name="connsiteY4" fmla="*/ 381063 h 562265"/>
              <a:gd name="connsiteX5" fmla="*/ 38528 w 600653"/>
              <a:gd name="connsiteY5" fmla="*/ 418766 h 562265"/>
              <a:gd name="connsiteX6" fmla="*/ 57792 w 600653"/>
              <a:gd name="connsiteY6" fmla="*/ 438001 h 562265"/>
              <a:gd name="connsiteX7" fmla="*/ 542861 w 600653"/>
              <a:gd name="connsiteY7" fmla="*/ 438001 h 562265"/>
              <a:gd name="connsiteX8" fmla="*/ 562125 w 600653"/>
              <a:gd name="connsiteY8" fmla="*/ 418766 h 562265"/>
              <a:gd name="connsiteX9" fmla="*/ 562125 w 600653"/>
              <a:gd name="connsiteY9" fmla="*/ 381063 h 562265"/>
              <a:gd name="connsiteX10" fmla="*/ 300326 w 600653"/>
              <a:gd name="connsiteY10" fmla="*/ 210426 h 562265"/>
              <a:gd name="connsiteX11" fmla="*/ 315710 w 600653"/>
              <a:gd name="connsiteY11" fmla="*/ 225826 h 562265"/>
              <a:gd name="connsiteX12" fmla="*/ 315710 w 600653"/>
              <a:gd name="connsiteY12" fmla="*/ 251620 h 562265"/>
              <a:gd name="connsiteX13" fmla="*/ 300326 w 600653"/>
              <a:gd name="connsiteY13" fmla="*/ 267019 h 562265"/>
              <a:gd name="connsiteX14" fmla="*/ 284943 w 600653"/>
              <a:gd name="connsiteY14" fmla="*/ 251620 h 562265"/>
              <a:gd name="connsiteX15" fmla="*/ 284943 w 600653"/>
              <a:gd name="connsiteY15" fmla="*/ 225826 h 562265"/>
              <a:gd name="connsiteX16" fmla="*/ 300326 w 600653"/>
              <a:gd name="connsiteY16" fmla="*/ 210426 h 562265"/>
              <a:gd name="connsiteX17" fmla="*/ 253291 w 600653"/>
              <a:gd name="connsiteY17" fmla="*/ 184466 h 562265"/>
              <a:gd name="connsiteX18" fmla="*/ 243081 w 600653"/>
              <a:gd name="connsiteY18" fmla="*/ 194851 h 562265"/>
              <a:gd name="connsiteX19" fmla="*/ 243081 w 600653"/>
              <a:gd name="connsiteY19" fmla="*/ 281397 h 562265"/>
              <a:gd name="connsiteX20" fmla="*/ 253291 w 600653"/>
              <a:gd name="connsiteY20" fmla="*/ 291782 h 562265"/>
              <a:gd name="connsiteX21" fmla="*/ 347292 w 600653"/>
              <a:gd name="connsiteY21" fmla="*/ 291782 h 562265"/>
              <a:gd name="connsiteX22" fmla="*/ 357502 w 600653"/>
              <a:gd name="connsiteY22" fmla="*/ 281397 h 562265"/>
              <a:gd name="connsiteX23" fmla="*/ 357502 w 600653"/>
              <a:gd name="connsiteY23" fmla="*/ 194851 h 562265"/>
              <a:gd name="connsiteX24" fmla="*/ 347292 w 600653"/>
              <a:gd name="connsiteY24" fmla="*/ 184466 h 562265"/>
              <a:gd name="connsiteX25" fmla="*/ 300292 w 600653"/>
              <a:gd name="connsiteY25" fmla="*/ 100420 h 562265"/>
              <a:gd name="connsiteX26" fmla="*/ 258299 w 600653"/>
              <a:gd name="connsiteY26" fmla="*/ 142347 h 562265"/>
              <a:gd name="connsiteX27" fmla="*/ 258299 w 600653"/>
              <a:gd name="connsiteY27" fmla="*/ 153694 h 562265"/>
              <a:gd name="connsiteX28" fmla="*/ 342477 w 600653"/>
              <a:gd name="connsiteY28" fmla="*/ 153694 h 562265"/>
              <a:gd name="connsiteX29" fmla="*/ 342477 w 600653"/>
              <a:gd name="connsiteY29" fmla="*/ 142347 h 562265"/>
              <a:gd name="connsiteX30" fmla="*/ 300292 w 600653"/>
              <a:gd name="connsiteY30" fmla="*/ 100420 h 562265"/>
              <a:gd name="connsiteX31" fmla="*/ 300292 w 600653"/>
              <a:gd name="connsiteY31" fmla="*/ 69648 h 562265"/>
              <a:gd name="connsiteX32" fmla="*/ 373297 w 600653"/>
              <a:gd name="connsiteY32" fmla="*/ 142347 h 562265"/>
              <a:gd name="connsiteX33" fmla="*/ 373297 w 600653"/>
              <a:gd name="connsiteY33" fmla="*/ 161964 h 562265"/>
              <a:gd name="connsiteX34" fmla="*/ 373104 w 600653"/>
              <a:gd name="connsiteY34" fmla="*/ 162925 h 562265"/>
              <a:gd name="connsiteX35" fmla="*/ 388322 w 600653"/>
              <a:gd name="connsiteY35" fmla="*/ 194851 h 562265"/>
              <a:gd name="connsiteX36" fmla="*/ 388322 w 600653"/>
              <a:gd name="connsiteY36" fmla="*/ 281397 h 562265"/>
              <a:gd name="connsiteX37" fmla="*/ 347292 w 600653"/>
              <a:gd name="connsiteY37" fmla="*/ 322554 h 562265"/>
              <a:gd name="connsiteX38" fmla="*/ 253291 w 600653"/>
              <a:gd name="connsiteY38" fmla="*/ 322554 h 562265"/>
              <a:gd name="connsiteX39" fmla="*/ 212261 w 600653"/>
              <a:gd name="connsiteY39" fmla="*/ 281397 h 562265"/>
              <a:gd name="connsiteX40" fmla="*/ 212261 w 600653"/>
              <a:gd name="connsiteY40" fmla="*/ 194851 h 562265"/>
              <a:gd name="connsiteX41" fmla="*/ 227479 w 600653"/>
              <a:gd name="connsiteY41" fmla="*/ 162925 h 562265"/>
              <a:gd name="connsiteX42" fmla="*/ 227479 w 600653"/>
              <a:gd name="connsiteY42" fmla="*/ 161964 h 562265"/>
              <a:gd name="connsiteX43" fmla="*/ 227479 w 600653"/>
              <a:gd name="connsiteY43" fmla="*/ 142347 h 562265"/>
              <a:gd name="connsiteX44" fmla="*/ 300292 w 600653"/>
              <a:gd name="connsiteY44" fmla="*/ 69648 h 562265"/>
              <a:gd name="connsiteX45" fmla="*/ 57792 w 600653"/>
              <a:gd name="connsiteY45" fmla="*/ 38472 h 562265"/>
              <a:gd name="connsiteX46" fmla="*/ 38528 w 600653"/>
              <a:gd name="connsiteY46" fmla="*/ 57708 h 562265"/>
              <a:gd name="connsiteX47" fmla="*/ 38528 w 600653"/>
              <a:gd name="connsiteY47" fmla="*/ 342591 h 562265"/>
              <a:gd name="connsiteX48" fmla="*/ 562125 w 600653"/>
              <a:gd name="connsiteY48" fmla="*/ 342591 h 562265"/>
              <a:gd name="connsiteX49" fmla="*/ 562125 w 600653"/>
              <a:gd name="connsiteY49" fmla="*/ 57708 h 562265"/>
              <a:gd name="connsiteX50" fmla="*/ 542861 w 600653"/>
              <a:gd name="connsiteY50" fmla="*/ 38472 h 562265"/>
              <a:gd name="connsiteX51" fmla="*/ 57792 w 600653"/>
              <a:gd name="connsiteY51" fmla="*/ 0 h 562265"/>
              <a:gd name="connsiteX52" fmla="*/ 542861 w 600653"/>
              <a:gd name="connsiteY52" fmla="*/ 0 h 562265"/>
              <a:gd name="connsiteX53" fmla="*/ 600653 w 600653"/>
              <a:gd name="connsiteY53" fmla="*/ 57708 h 562265"/>
              <a:gd name="connsiteX54" fmla="*/ 600653 w 600653"/>
              <a:gd name="connsiteY54" fmla="*/ 418766 h 562265"/>
              <a:gd name="connsiteX55" fmla="*/ 542861 w 600653"/>
              <a:gd name="connsiteY55" fmla="*/ 476473 h 562265"/>
              <a:gd name="connsiteX56" fmla="*/ 395298 w 600653"/>
              <a:gd name="connsiteY56" fmla="*/ 476473 h 562265"/>
              <a:gd name="connsiteX57" fmla="*/ 395298 w 600653"/>
              <a:gd name="connsiteY57" fmla="*/ 523793 h 562265"/>
              <a:gd name="connsiteX58" fmla="*/ 460411 w 600653"/>
              <a:gd name="connsiteY58" fmla="*/ 523793 h 562265"/>
              <a:gd name="connsiteX59" fmla="*/ 479675 w 600653"/>
              <a:gd name="connsiteY59" fmla="*/ 543029 h 562265"/>
              <a:gd name="connsiteX60" fmla="*/ 460411 w 600653"/>
              <a:gd name="connsiteY60" fmla="*/ 562265 h 562265"/>
              <a:gd name="connsiteX61" fmla="*/ 140435 w 600653"/>
              <a:gd name="connsiteY61" fmla="*/ 562265 h 562265"/>
              <a:gd name="connsiteX62" fmla="*/ 121171 w 600653"/>
              <a:gd name="connsiteY62" fmla="*/ 543029 h 562265"/>
              <a:gd name="connsiteX63" fmla="*/ 140435 w 600653"/>
              <a:gd name="connsiteY63" fmla="*/ 523793 h 562265"/>
              <a:gd name="connsiteX64" fmla="*/ 205355 w 600653"/>
              <a:gd name="connsiteY64" fmla="*/ 523793 h 562265"/>
              <a:gd name="connsiteX65" fmla="*/ 205355 w 600653"/>
              <a:gd name="connsiteY65" fmla="*/ 476473 h 562265"/>
              <a:gd name="connsiteX66" fmla="*/ 57792 w 600653"/>
              <a:gd name="connsiteY66" fmla="*/ 476473 h 562265"/>
              <a:gd name="connsiteX67" fmla="*/ 0 w 600653"/>
              <a:gd name="connsiteY67" fmla="*/ 418766 h 562265"/>
              <a:gd name="connsiteX68" fmla="*/ 0 w 600653"/>
              <a:gd name="connsiteY68" fmla="*/ 57708 h 562265"/>
              <a:gd name="connsiteX69" fmla="*/ 57792 w 600653"/>
              <a:gd name="connsiteY69" fmla="*/ 0 h 56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0653" h="562265">
                <a:moveTo>
                  <a:pt x="243883" y="476473"/>
                </a:moveTo>
                <a:lnTo>
                  <a:pt x="243883" y="521100"/>
                </a:lnTo>
                <a:lnTo>
                  <a:pt x="356770" y="521100"/>
                </a:lnTo>
                <a:lnTo>
                  <a:pt x="356770" y="476473"/>
                </a:lnTo>
                <a:close/>
                <a:moveTo>
                  <a:pt x="38528" y="381063"/>
                </a:moveTo>
                <a:lnTo>
                  <a:pt x="38528" y="418766"/>
                </a:lnTo>
                <a:cubicBezTo>
                  <a:pt x="38528" y="429345"/>
                  <a:pt x="47197" y="438001"/>
                  <a:pt x="57792" y="438001"/>
                </a:cubicBezTo>
                <a:lnTo>
                  <a:pt x="542861" y="438001"/>
                </a:lnTo>
                <a:cubicBezTo>
                  <a:pt x="553649" y="438001"/>
                  <a:pt x="562125" y="429345"/>
                  <a:pt x="562125" y="418766"/>
                </a:cubicBezTo>
                <a:lnTo>
                  <a:pt x="562125" y="381063"/>
                </a:lnTo>
                <a:close/>
                <a:moveTo>
                  <a:pt x="300326" y="210426"/>
                </a:moveTo>
                <a:cubicBezTo>
                  <a:pt x="308787" y="210426"/>
                  <a:pt x="315710" y="217356"/>
                  <a:pt x="315710" y="225826"/>
                </a:cubicBezTo>
                <a:lnTo>
                  <a:pt x="315710" y="251620"/>
                </a:lnTo>
                <a:cubicBezTo>
                  <a:pt x="315710" y="260089"/>
                  <a:pt x="308787" y="267019"/>
                  <a:pt x="300326" y="267019"/>
                </a:cubicBezTo>
                <a:cubicBezTo>
                  <a:pt x="291866" y="267019"/>
                  <a:pt x="284943" y="260089"/>
                  <a:pt x="284943" y="251620"/>
                </a:cubicBezTo>
                <a:lnTo>
                  <a:pt x="284943" y="225826"/>
                </a:lnTo>
                <a:cubicBezTo>
                  <a:pt x="284943" y="217356"/>
                  <a:pt x="291866" y="210426"/>
                  <a:pt x="300326" y="210426"/>
                </a:cubicBezTo>
                <a:close/>
                <a:moveTo>
                  <a:pt x="253291" y="184466"/>
                </a:moveTo>
                <a:cubicBezTo>
                  <a:pt x="247897" y="184466"/>
                  <a:pt x="243081" y="189274"/>
                  <a:pt x="243081" y="194851"/>
                </a:cubicBezTo>
                <a:lnTo>
                  <a:pt x="243081" y="281397"/>
                </a:lnTo>
                <a:cubicBezTo>
                  <a:pt x="243081" y="286974"/>
                  <a:pt x="247897" y="291782"/>
                  <a:pt x="253291" y="291782"/>
                </a:cubicBezTo>
                <a:lnTo>
                  <a:pt x="347292" y="291782"/>
                </a:lnTo>
                <a:cubicBezTo>
                  <a:pt x="352879" y="291782"/>
                  <a:pt x="357502" y="286974"/>
                  <a:pt x="357502" y="281397"/>
                </a:cubicBezTo>
                <a:lnTo>
                  <a:pt x="357502" y="194851"/>
                </a:lnTo>
                <a:cubicBezTo>
                  <a:pt x="357502" y="189274"/>
                  <a:pt x="352879" y="184466"/>
                  <a:pt x="347292" y="184466"/>
                </a:cubicBezTo>
                <a:close/>
                <a:moveTo>
                  <a:pt x="300292" y="100420"/>
                </a:moveTo>
                <a:cubicBezTo>
                  <a:pt x="277176" y="100420"/>
                  <a:pt x="258299" y="119268"/>
                  <a:pt x="258299" y="142347"/>
                </a:cubicBezTo>
                <a:lnTo>
                  <a:pt x="258299" y="153694"/>
                </a:lnTo>
                <a:lnTo>
                  <a:pt x="342477" y="153694"/>
                </a:lnTo>
                <a:lnTo>
                  <a:pt x="342477" y="142347"/>
                </a:lnTo>
                <a:cubicBezTo>
                  <a:pt x="342477" y="119268"/>
                  <a:pt x="323599" y="100420"/>
                  <a:pt x="300292" y="100420"/>
                </a:cubicBezTo>
                <a:close/>
                <a:moveTo>
                  <a:pt x="300292" y="69648"/>
                </a:moveTo>
                <a:cubicBezTo>
                  <a:pt x="340551" y="69648"/>
                  <a:pt x="373297" y="102343"/>
                  <a:pt x="373297" y="142347"/>
                </a:cubicBezTo>
                <a:lnTo>
                  <a:pt x="373297" y="161964"/>
                </a:lnTo>
                <a:cubicBezTo>
                  <a:pt x="373297" y="162348"/>
                  <a:pt x="373104" y="162541"/>
                  <a:pt x="373104" y="162925"/>
                </a:cubicBezTo>
                <a:cubicBezTo>
                  <a:pt x="382351" y="170426"/>
                  <a:pt x="388322" y="181965"/>
                  <a:pt x="388322" y="194851"/>
                </a:cubicBezTo>
                <a:lnTo>
                  <a:pt x="388322" y="281397"/>
                </a:lnTo>
                <a:cubicBezTo>
                  <a:pt x="388322" y="304091"/>
                  <a:pt x="370022" y="322554"/>
                  <a:pt x="347292" y="322554"/>
                </a:cubicBezTo>
                <a:lnTo>
                  <a:pt x="253291" y="322554"/>
                </a:lnTo>
                <a:cubicBezTo>
                  <a:pt x="230753" y="322554"/>
                  <a:pt x="212261" y="304091"/>
                  <a:pt x="212261" y="281397"/>
                </a:cubicBezTo>
                <a:lnTo>
                  <a:pt x="212261" y="194851"/>
                </a:lnTo>
                <a:cubicBezTo>
                  <a:pt x="212261" y="181965"/>
                  <a:pt x="218232" y="170426"/>
                  <a:pt x="227479" y="162925"/>
                </a:cubicBezTo>
                <a:cubicBezTo>
                  <a:pt x="227479" y="162541"/>
                  <a:pt x="227479" y="162348"/>
                  <a:pt x="227479" y="161964"/>
                </a:cubicBezTo>
                <a:lnTo>
                  <a:pt x="227479" y="142347"/>
                </a:lnTo>
                <a:cubicBezTo>
                  <a:pt x="227479" y="102343"/>
                  <a:pt x="260225" y="69648"/>
                  <a:pt x="300292" y="69648"/>
                </a:cubicBezTo>
                <a:close/>
                <a:moveTo>
                  <a:pt x="57792" y="38472"/>
                </a:moveTo>
                <a:cubicBezTo>
                  <a:pt x="47197" y="38472"/>
                  <a:pt x="38528" y="47128"/>
                  <a:pt x="38528" y="57708"/>
                </a:cubicBezTo>
                <a:lnTo>
                  <a:pt x="38528" y="342591"/>
                </a:lnTo>
                <a:lnTo>
                  <a:pt x="562125" y="342591"/>
                </a:lnTo>
                <a:lnTo>
                  <a:pt x="562125" y="57708"/>
                </a:lnTo>
                <a:cubicBezTo>
                  <a:pt x="562125" y="47128"/>
                  <a:pt x="553649" y="38472"/>
                  <a:pt x="542861" y="38472"/>
                </a:cubicBezTo>
                <a:close/>
                <a:moveTo>
                  <a:pt x="57792" y="0"/>
                </a:moveTo>
                <a:lnTo>
                  <a:pt x="542861" y="0"/>
                </a:lnTo>
                <a:cubicBezTo>
                  <a:pt x="574839" y="0"/>
                  <a:pt x="600653" y="25776"/>
                  <a:pt x="600653" y="57708"/>
                </a:cubicBezTo>
                <a:lnTo>
                  <a:pt x="600653" y="418766"/>
                </a:lnTo>
                <a:cubicBezTo>
                  <a:pt x="600653" y="450505"/>
                  <a:pt x="574839" y="476473"/>
                  <a:pt x="542861" y="476473"/>
                </a:cubicBezTo>
                <a:lnTo>
                  <a:pt x="395298" y="476473"/>
                </a:lnTo>
                <a:lnTo>
                  <a:pt x="395298" y="523793"/>
                </a:lnTo>
                <a:lnTo>
                  <a:pt x="460411" y="523793"/>
                </a:lnTo>
                <a:cubicBezTo>
                  <a:pt x="471006" y="523793"/>
                  <a:pt x="479675" y="532257"/>
                  <a:pt x="479675" y="543029"/>
                </a:cubicBezTo>
                <a:cubicBezTo>
                  <a:pt x="479675" y="553609"/>
                  <a:pt x="471006" y="562265"/>
                  <a:pt x="460411" y="562265"/>
                </a:cubicBezTo>
                <a:lnTo>
                  <a:pt x="140435" y="562265"/>
                </a:lnTo>
                <a:cubicBezTo>
                  <a:pt x="129840" y="562265"/>
                  <a:pt x="121171" y="553609"/>
                  <a:pt x="121171" y="543029"/>
                </a:cubicBezTo>
                <a:cubicBezTo>
                  <a:pt x="121171" y="532257"/>
                  <a:pt x="129840" y="523793"/>
                  <a:pt x="140435" y="523793"/>
                </a:cubicBezTo>
                <a:lnTo>
                  <a:pt x="205355" y="523793"/>
                </a:lnTo>
                <a:lnTo>
                  <a:pt x="205355" y="476473"/>
                </a:lnTo>
                <a:lnTo>
                  <a:pt x="57792" y="476473"/>
                </a:lnTo>
                <a:cubicBezTo>
                  <a:pt x="26006" y="476473"/>
                  <a:pt x="0" y="450505"/>
                  <a:pt x="0" y="418766"/>
                </a:cubicBezTo>
                <a:lnTo>
                  <a:pt x="0" y="57708"/>
                </a:lnTo>
                <a:cubicBezTo>
                  <a:pt x="0" y="25776"/>
                  <a:pt x="26006" y="0"/>
                  <a:pt x="577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240" y="5882555"/>
            <a:ext cx="1085182" cy="97544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8363320" y="6362827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886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69" y="1316761"/>
            <a:ext cx="5007600" cy="22697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00" y="1316761"/>
            <a:ext cx="5007600" cy="226978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20140" y="4044553"/>
            <a:ext cx="5586660" cy="1413889"/>
            <a:chOff x="1598952" y="2422781"/>
            <a:chExt cx="3170266" cy="786216"/>
          </a:xfrm>
        </p:grpSpPr>
        <p:sp>
          <p:nvSpPr>
            <p:cNvPr id="18" name="文本框 17"/>
            <p:cNvSpPr txBox="1"/>
            <p:nvPr/>
          </p:nvSpPr>
          <p:spPr>
            <a:xfrm>
              <a:off x="1598952" y="2422781"/>
              <a:ext cx="2133781" cy="273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26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計畫目的</a:t>
              </a:r>
              <a:endParaRPr lang="zh-CN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98952" y="2689432"/>
              <a:ext cx="3170266" cy="5195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掌握畢業生流向資訊，作為改進其教學、課程、學生服務及教育政策之參據。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72711" y="3947591"/>
            <a:ext cx="5776834" cy="3211872"/>
            <a:chOff x="1588652" y="2402997"/>
            <a:chExt cx="3359060" cy="4923901"/>
          </a:xfrm>
        </p:grpSpPr>
        <p:sp>
          <p:nvSpPr>
            <p:cNvPr id="21" name="文本框 20"/>
            <p:cNvSpPr txBox="1"/>
            <p:nvPr/>
          </p:nvSpPr>
          <p:spPr>
            <a:xfrm>
              <a:off x="2805875" y="2402997"/>
              <a:ext cx="2133781" cy="731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TW" altLang="en-US" sz="25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執行方法</a:t>
              </a:r>
              <a:endParaRPr lang="zh-CN" altLang="en-US" sz="25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88652" y="3258927"/>
              <a:ext cx="3359060" cy="406797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第一階段：邀請畢業生自發性上網填寫，</a:t>
              </a:r>
              <a:r>
                <a:rPr lang="zh-TW" altLang="en-US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請透過連結網絡加以宣傳（好友、直屬學長姐、</a:t>
              </a:r>
              <a:r>
                <a:rPr lang="en-US" altLang="zh-TW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FB</a:t>
              </a:r>
              <a:r>
                <a:rPr lang="zh-TW" altLang="en-US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、</a:t>
              </a:r>
              <a:r>
                <a:rPr lang="en-US" altLang="zh-TW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Line</a:t>
              </a:r>
              <a:r>
                <a:rPr lang="zh-TW" altLang="en-US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群組）。</a:t>
              </a:r>
              <a:endParaRPr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第二階段：</a:t>
              </a:r>
              <a:r>
                <a:rPr lang="zh-TW" altLang="en-US" sz="24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電訪直接線上填寫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或電話通知促其上網填寫。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endPara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74642A48-8993-463E-B064-2D106CE12B57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80C66D7-0E7C-4B5F-81C0-BF767709F2E5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3A79D4-F978-466B-B4BB-6802409FDCB2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6EDF3EA-D5EC-4B3D-A03B-6914A97D2043}"/>
              </a:ext>
            </a:extLst>
          </p:cNvPr>
          <p:cNvGrpSpPr/>
          <p:nvPr/>
        </p:nvGrpSpPr>
        <p:grpSpPr>
          <a:xfrm>
            <a:off x="1473289" y="371367"/>
            <a:ext cx="4260761" cy="804130"/>
            <a:chOff x="7318011" y="1456480"/>
            <a:chExt cx="4260761" cy="80413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6B14638-01CE-4ADE-ADFA-0690479A8E52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推動重點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0343A0-68C7-4FE5-A2CE-B904B07CC69F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138050" y="3747537"/>
            <a:ext cx="82841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第一階段完成率高，有助於提前完成。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889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37C3E0D-D208-48C6-9AAF-8815482920B7}"/>
              </a:ext>
            </a:extLst>
          </p:cNvPr>
          <p:cNvGrpSpPr/>
          <p:nvPr/>
        </p:nvGrpSpPr>
        <p:grpSpPr>
          <a:xfrm>
            <a:off x="1473289" y="371367"/>
            <a:ext cx="4260761" cy="804130"/>
            <a:chOff x="7318011" y="1456480"/>
            <a:chExt cx="4260761" cy="804130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437E39C-56D2-4D60-AFD7-F100936CD656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推動重點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B5A433F-5074-44B5-B494-0235D49F7E48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5" name="组合 16"/>
          <p:cNvGrpSpPr/>
          <p:nvPr/>
        </p:nvGrpSpPr>
        <p:grpSpPr>
          <a:xfrm>
            <a:off x="419284" y="1589059"/>
            <a:ext cx="11772715" cy="2320067"/>
            <a:chOff x="1394342" y="2405792"/>
            <a:chExt cx="3585401" cy="438102"/>
          </a:xfrm>
        </p:grpSpPr>
        <p:sp>
          <p:nvSpPr>
            <p:cNvPr id="26" name="文本框 17"/>
            <p:cNvSpPr txBox="1"/>
            <p:nvPr/>
          </p:nvSpPr>
          <p:spPr>
            <a:xfrm>
              <a:off x="1394342" y="2405792"/>
              <a:ext cx="3585401" cy="9298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調查對象：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111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年、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109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年、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107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r>
                <a:rPr lang="zh-TW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文本框 18"/>
            <p:cNvSpPr txBox="1"/>
            <p:nvPr/>
          </p:nvSpPr>
          <p:spPr>
            <a:xfrm>
              <a:off x="1394342" y="2541560"/>
              <a:ext cx="3552999" cy="3023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zh-TW" altLang="en-US" sz="2700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  <a:sym typeface="Wingdings" panose="05000000000000000000" pitchFamily="2" charset="2"/>
                </a:rPr>
                <a:t>本校</a:t>
              </a:r>
              <a:r>
                <a:rPr lang="zh-TW" altLang="en-US" sz="2700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學籍畢業生，</a:t>
              </a:r>
              <a:r>
                <a:rPr lang="zh-TW" altLang="en-US" sz="30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包含</a:t>
              </a:r>
              <a:r>
                <a:rPr lang="zh-TW" altLang="en-US" sz="3000" b="1" u="sng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境外學生</a:t>
              </a:r>
              <a:r>
                <a:rPr lang="zh-TW" altLang="en-US" sz="30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。</a:t>
              </a:r>
              <a:endParaRPr lang="en-US" altLang="zh-TW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  <a:sym typeface="Wingdings" panose="05000000000000000000" pitchFamily="2" charset="2"/>
                </a:rPr>
                <a:t>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以本校自建系統進行調查</a:t>
              </a:r>
              <a:r>
                <a:rPr lang="en-US" altLang="zh-TW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3"/>
                </a:rPr>
                <a:t>http://lsh.isu.edu.tw/graduate_survey/Default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14000"/>
                </a:lnSpc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畢業生可登入自填，或學系人員將訪談資訊協助填答。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2180860" y="4914998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調查截止日：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fld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030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451" y="1037830"/>
            <a:ext cx="3616416" cy="582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883597"/>
            <a:ext cx="7336221" cy="414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/>
          <p:cNvSpPr txBox="1"/>
          <p:nvPr/>
        </p:nvSpPr>
        <p:spPr>
          <a:xfrm>
            <a:off x="344534" y="389358"/>
            <a:ext cx="1291316" cy="523220"/>
          </a:xfrm>
          <a:prstGeom prst="rect">
            <a:avLst/>
          </a:prstGeom>
          <a:solidFill>
            <a:srgbClr val="D9969E"/>
          </a:solidFill>
          <a:ln>
            <a:solidFill>
              <a:srgbClr val="D9969E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網頁版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0737273" y="680657"/>
            <a:ext cx="1291316" cy="523220"/>
          </a:xfrm>
          <a:prstGeom prst="rect">
            <a:avLst/>
          </a:prstGeom>
          <a:solidFill>
            <a:srgbClr val="D9969E"/>
          </a:solidFill>
          <a:ln>
            <a:solidFill>
              <a:srgbClr val="D9969E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手機版</a:t>
            </a:r>
          </a:p>
        </p:txBody>
      </p:sp>
      <p:sp>
        <p:nvSpPr>
          <p:cNvPr id="6" name="矩形 5"/>
          <p:cNvSpPr/>
          <p:nvPr/>
        </p:nvSpPr>
        <p:spPr>
          <a:xfrm>
            <a:off x="703112" y="5072858"/>
            <a:ext cx="64632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畢業滿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年、畢業滿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年、畢業滿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年問卷調查系統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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畢業生可直接登入自填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9118197" y="6367623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3039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177516" y="396691"/>
            <a:ext cx="5496622" cy="1200329"/>
            <a:chOff x="5082573" y="2168494"/>
            <a:chExt cx="3071224" cy="773852"/>
          </a:xfrm>
        </p:grpSpPr>
        <p:sp>
          <p:nvSpPr>
            <p:cNvPr id="3" name="矩形 2"/>
            <p:cNvSpPr/>
            <p:nvPr/>
          </p:nvSpPr>
          <p:spPr>
            <a:xfrm>
              <a:off x="5082573" y="2168494"/>
              <a:ext cx="3029327" cy="517555"/>
            </a:xfrm>
            <a:prstGeom prst="rect">
              <a:avLst/>
            </a:prstGeom>
            <a:solidFill>
              <a:srgbClr val="FF9409"/>
            </a:solidFill>
            <a:ln>
              <a:solidFill>
                <a:srgbClr val="FF94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082574" y="2168494"/>
              <a:ext cx="3071223" cy="7738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畢業滿</a:t>
              </a:r>
              <a:r>
                <a:rPr lang="en-US" altLang="zh-TW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en-US" altLang="zh-TW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en-US" altLang="zh-TW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皆以本校開發之問卷調查系統進行調查</a:t>
              </a:r>
              <a:endPara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zh-CN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7842" y="1703076"/>
            <a:ext cx="3883344" cy="1670223"/>
            <a:chOff x="5145603" y="2168494"/>
            <a:chExt cx="2726024" cy="699618"/>
          </a:xfrm>
        </p:grpSpPr>
        <p:sp>
          <p:nvSpPr>
            <p:cNvPr id="9" name="矩形 8"/>
            <p:cNvSpPr/>
            <p:nvPr/>
          </p:nvSpPr>
          <p:spPr>
            <a:xfrm>
              <a:off x="5258934" y="2168494"/>
              <a:ext cx="2571043" cy="407539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145603" y="2281405"/>
              <a:ext cx="2726024" cy="1817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111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en-US" altLang="zh-TW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654563" y="2673415"/>
              <a:ext cx="1779784" cy="1946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共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22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題</a:t>
              </a:r>
              <a:endParaRPr lang="en-US" altLang="zh-CN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60045" y="1709585"/>
            <a:ext cx="3843220" cy="1660573"/>
            <a:chOff x="5267187" y="2168494"/>
            <a:chExt cx="2723945" cy="700310"/>
          </a:xfrm>
        </p:grpSpPr>
        <p:sp>
          <p:nvSpPr>
            <p:cNvPr id="19" name="矩形 18"/>
            <p:cNvSpPr/>
            <p:nvPr/>
          </p:nvSpPr>
          <p:spPr>
            <a:xfrm>
              <a:off x="5309104" y="2168494"/>
              <a:ext cx="2639840" cy="4075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267187" y="2281404"/>
              <a:ext cx="2723945" cy="1817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109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zh-CN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71664" y="2674107"/>
              <a:ext cx="2714719" cy="1946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共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17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題</a:t>
              </a:r>
              <a:endParaRPr lang="en-US" altLang="zh-CN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281074" y="1703077"/>
            <a:ext cx="3655104" cy="1660572"/>
            <a:chOff x="5082231" y="2168494"/>
            <a:chExt cx="3270726" cy="700310"/>
          </a:xfrm>
        </p:grpSpPr>
        <p:sp>
          <p:nvSpPr>
            <p:cNvPr id="16" name="矩形 15"/>
            <p:cNvSpPr/>
            <p:nvPr/>
          </p:nvSpPr>
          <p:spPr>
            <a:xfrm>
              <a:off x="5082572" y="2168494"/>
              <a:ext cx="3270385" cy="407539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082231" y="2279497"/>
              <a:ext cx="3270384" cy="1817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107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學年度畢業滿</a:t>
              </a:r>
              <a:r>
                <a:rPr lang="en-US" altLang="zh-TW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r>
                <a:rPr lang="zh-TW" altLang="en-US" sz="22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zh-CN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23661" y="2674107"/>
              <a:ext cx="2714719" cy="1946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  <a:sym typeface="Wingdings" panose="05000000000000000000" pitchFamily="2" charset="2"/>
                </a:rPr>
                <a:t>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共</a:t>
              </a:r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15</a:t>
              </a:r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題</a:t>
              </a:r>
              <a:endParaRPr lang="en-US" altLang="zh-CN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04CBE2ED-489C-4228-8018-5F72652A4166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75360A0-B6E3-4135-8750-329FD79DC831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9721753-B0E8-469F-B62A-5A9719F90B49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7D1015-AF4F-4721-83E8-A64F3CD9EC88}"/>
              </a:ext>
            </a:extLst>
          </p:cNvPr>
          <p:cNvGrpSpPr/>
          <p:nvPr/>
        </p:nvGrpSpPr>
        <p:grpSpPr>
          <a:xfrm>
            <a:off x="1473289" y="371367"/>
            <a:ext cx="4260761" cy="804130"/>
            <a:chOff x="7318011" y="1456480"/>
            <a:chExt cx="4260761" cy="804130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A82D7B9-D958-48BA-B969-92DD4F91A432}"/>
                </a:ext>
              </a:extLst>
            </p:cNvPr>
            <p:cNvSpPr txBox="1"/>
            <p:nvPr/>
          </p:nvSpPr>
          <p:spPr>
            <a:xfrm>
              <a:off x="7318011" y="145648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推動重點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593F785-7AA7-438B-BF12-E144F3F2EAD2}"/>
                </a:ext>
              </a:extLst>
            </p:cNvPr>
            <p:cNvSpPr txBox="1"/>
            <p:nvPr/>
          </p:nvSpPr>
          <p:spPr>
            <a:xfrm>
              <a:off x="7318011" y="1984059"/>
              <a:ext cx="4260761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105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649144" y="4576753"/>
            <a:ext cx="33901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 回收率需達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85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%</a:t>
            </a:r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以上</a:t>
            </a:r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76757" y="3651688"/>
            <a:ext cx="3662567" cy="572653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223306" y="3722570"/>
            <a:ext cx="3883344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目標填答率</a:t>
            </a:r>
            <a:endParaRPr lang="en-US" altLang="zh-TW" sz="2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315238" y="3651688"/>
            <a:ext cx="3724556" cy="5726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本框 9"/>
          <p:cNvSpPr txBox="1"/>
          <p:nvPr/>
        </p:nvSpPr>
        <p:spPr>
          <a:xfrm>
            <a:off x="4213220" y="3722570"/>
            <a:ext cx="3883344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目標填答率</a:t>
            </a:r>
            <a:endParaRPr lang="en-US" altLang="zh-TW" sz="2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05152" y="3651688"/>
            <a:ext cx="3654723" cy="572653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本框 9"/>
          <p:cNvSpPr txBox="1"/>
          <p:nvPr/>
        </p:nvSpPr>
        <p:spPr>
          <a:xfrm>
            <a:off x="8201073" y="3729176"/>
            <a:ext cx="3883344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目標填答率</a:t>
            </a:r>
            <a:endParaRPr lang="en-US" altLang="zh-TW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4563234" y="4576753"/>
            <a:ext cx="34765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 回收率需達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75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%</a:t>
            </a:r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以上</a:t>
            </a:r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8549921" y="4576753"/>
            <a:ext cx="34099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 回收率需達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75</a:t>
            </a:r>
            <a:r>
              <a:rPr lang="en-US" altLang="zh-TW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%</a:t>
            </a:r>
            <a:r>
              <a:rPr lang="zh-TW" altLang="en-US" sz="25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以上</a:t>
            </a:r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endParaRPr lang="en-US" altLang="zh-TW" sz="25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06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10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F4657F05-0016-476B-BBDC-AD8419B135F6}"/>
              </a:ext>
            </a:extLst>
          </p:cNvPr>
          <p:cNvSpPr/>
          <p:nvPr/>
        </p:nvSpPr>
        <p:spPr>
          <a:xfrm>
            <a:off x="2870200" y="139785"/>
            <a:ext cx="6451600" cy="64516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E283B52-0BDB-42FF-9410-3EADFF0C0028}"/>
              </a:ext>
            </a:extLst>
          </p:cNvPr>
          <p:cNvSpPr/>
          <p:nvPr/>
        </p:nvSpPr>
        <p:spPr>
          <a:xfrm>
            <a:off x="4061013" y="1613646"/>
            <a:ext cx="4141694" cy="3520225"/>
          </a:xfrm>
          <a:prstGeom prst="frame">
            <a:avLst>
              <a:gd name="adj1" fmla="val 25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901845-D95B-4441-B572-926B177F55A2}"/>
              </a:ext>
            </a:extLst>
          </p:cNvPr>
          <p:cNvSpPr txBox="1"/>
          <p:nvPr/>
        </p:nvSpPr>
        <p:spPr>
          <a:xfrm>
            <a:off x="3803810" y="3262229"/>
            <a:ext cx="455980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TW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問卷題項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E509-5CA4-440A-82C7-7C03CE28F288}"/>
              </a:ext>
            </a:extLst>
          </p:cNvPr>
          <p:cNvSpPr txBox="1"/>
          <p:nvPr/>
        </p:nvSpPr>
        <p:spPr>
          <a:xfrm>
            <a:off x="4864100" y="1482574"/>
            <a:ext cx="246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9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5882555"/>
            <a:ext cx="1085182" cy="97544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363618" y="6366045"/>
            <a:ext cx="2743200" cy="365125"/>
          </a:xfrm>
        </p:spPr>
        <p:txBody>
          <a:bodyPr/>
          <a:lstStyle/>
          <a:p>
            <a:fld id="{7B2FBC7F-1727-4142-86C4-DDF03FD592C4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9762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54B82D8-F212-4710-91D1-B9F4DC5C2E6F}"/>
              </a:ext>
            </a:extLst>
          </p:cNvPr>
          <p:cNvSpPr/>
          <p:nvPr/>
        </p:nvSpPr>
        <p:spPr>
          <a:xfrm>
            <a:off x="419285" y="72081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33227 w 923740"/>
              <a:gd name="connsiteY1" fmla="*/ 0 h 461870"/>
              <a:gd name="connsiteX2" fmla="*/ 33227 w 923740"/>
              <a:gd name="connsiteY2" fmla="*/ 428643 h 461870"/>
              <a:gd name="connsiteX3" fmla="*/ 890513 w 923740"/>
              <a:gd name="connsiteY3" fmla="*/ 428643 h 461870"/>
              <a:gd name="connsiteX4" fmla="*/ 890513 w 923740"/>
              <a:gd name="connsiteY4" fmla="*/ 0 h 461870"/>
              <a:gd name="connsiteX5" fmla="*/ 923740 w 923740"/>
              <a:gd name="connsiteY5" fmla="*/ 0 h 461870"/>
              <a:gd name="connsiteX6" fmla="*/ 923740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33227" y="0"/>
                </a:lnTo>
                <a:lnTo>
                  <a:pt x="33227" y="428643"/>
                </a:lnTo>
                <a:lnTo>
                  <a:pt x="890513" y="428643"/>
                </a:lnTo>
                <a:lnTo>
                  <a:pt x="890513" y="0"/>
                </a:lnTo>
                <a:lnTo>
                  <a:pt x="923740" y="0"/>
                </a:lnTo>
                <a:lnTo>
                  <a:pt x="923740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F6FA09F2-A5C1-4590-8DC0-00A57E60662F}"/>
              </a:ext>
            </a:extLst>
          </p:cNvPr>
          <p:cNvSpPr/>
          <p:nvPr/>
        </p:nvSpPr>
        <p:spPr>
          <a:xfrm>
            <a:off x="419285" y="258948"/>
            <a:ext cx="923740" cy="461870"/>
          </a:xfrm>
          <a:custGeom>
            <a:avLst/>
            <a:gdLst>
              <a:gd name="connsiteX0" fmla="*/ 0 w 923740"/>
              <a:gd name="connsiteY0" fmla="*/ 0 h 461870"/>
              <a:gd name="connsiteX1" fmla="*/ 923740 w 923740"/>
              <a:gd name="connsiteY1" fmla="*/ 0 h 461870"/>
              <a:gd name="connsiteX2" fmla="*/ 923740 w 923740"/>
              <a:gd name="connsiteY2" fmla="*/ 461870 h 461870"/>
              <a:gd name="connsiteX3" fmla="*/ 890513 w 923740"/>
              <a:gd name="connsiteY3" fmla="*/ 461870 h 461870"/>
              <a:gd name="connsiteX4" fmla="*/ 890513 w 923740"/>
              <a:gd name="connsiteY4" fmla="*/ 33227 h 461870"/>
              <a:gd name="connsiteX5" fmla="*/ 33227 w 923740"/>
              <a:gd name="connsiteY5" fmla="*/ 33227 h 461870"/>
              <a:gd name="connsiteX6" fmla="*/ 33227 w 923740"/>
              <a:gd name="connsiteY6" fmla="*/ 461870 h 461870"/>
              <a:gd name="connsiteX7" fmla="*/ 0 w 923740"/>
              <a:gd name="connsiteY7" fmla="*/ 461870 h 461870"/>
              <a:gd name="connsiteX8" fmla="*/ 0 w 923740"/>
              <a:gd name="connsiteY8" fmla="*/ 0 h 4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740" h="461870">
                <a:moveTo>
                  <a:pt x="0" y="0"/>
                </a:moveTo>
                <a:lnTo>
                  <a:pt x="923740" y="0"/>
                </a:lnTo>
                <a:lnTo>
                  <a:pt x="923740" y="461870"/>
                </a:lnTo>
                <a:lnTo>
                  <a:pt x="890513" y="461870"/>
                </a:lnTo>
                <a:lnTo>
                  <a:pt x="890513" y="33227"/>
                </a:lnTo>
                <a:lnTo>
                  <a:pt x="33227" y="33227"/>
                </a:lnTo>
                <a:lnTo>
                  <a:pt x="33227" y="461870"/>
                </a:lnTo>
                <a:lnTo>
                  <a:pt x="0" y="4618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AD9606-6830-46D6-89EC-11D1CCE27E6E}"/>
              </a:ext>
            </a:extLst>
          </p:cNvPr>
          <p:cNvSpPr txBox="1"/>
          <p:nvPr/>
        </p:nvSpPr>
        <p:spPr>
          <a:xfrm>
            <a:off x="419285" y="366875"/>
            <a:ext cx="9237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zh-TW" sz="4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accent1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437E39C-56D2-4D60-AFD7-F100936CD656}"/>
              </a:ext>
            </a:extLst>
          </p:cNvPr>
          <p:cNvSpPr txBox="1"/>
          <p:nvPr/>
        </p:nvSpPr>
        <p:spPr>
          <a:xfrm>
            <a:off x="1473289" y="258948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問卷題項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畢業滿一年</a:t>
            </a:r>
            <a:endParaRPr lang="zh-CN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文本框 18"/>
          <p:cNvSpPr txBox="1"/>
          <p:nvPr/>
        </p:nvSpPr>
        <p:spPr>
          <a:xfrm>
            <a:off x="1473289" y="1347690"/>
            <a:ext cx="6046381" cy="4431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FBC7F-1727-4142-86C4-DDF03FD592C4}" type="slidenum">
              <a:rPr lang="zh-TW" altLang="en-US" smtClean="0"/>
              <a:t>8</a:t>
            </a:fld>
            <a:endParaRPr lang="zh-TW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665ACBF6-37F9-4397-9884-F753E8592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864348"/>
              </p:ext>
            </p:extLst>
          </p:nvPr>
        </p:nvGraphicFramePr>
        <p:xfrm>
          <a:off x="224117" y="1391113"/>
          <a:ext cx="11743766" cy="5378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8942">
                  <a:extLst>
                    <a:ext uri="{9D8B030D-6E8A-4147-A177-3AD203B41FA5}">
                      <a16:colId xmlns:a16="http://schemas.microsoft.com/office/drawing/2014/main" val="3431550411"/>
                    </a:ext>
                  </a:extLst>
                </a:gridCol>
                <a:gridCol w="2223247">
                  <a:extLst>
                    <a:ext uri="{9D8B030D-6E8A-4147-A177-3AD203B41FA5}">
                      <a16:colId xmlns:a16="http://schemas.microsoft.com/office/drawing/2014/main" val="2021816871"/>
                    </a:ext>
                  </a:extLst>
                </a:gridCol>
                <a:gridCol w="2662517">
                  <a:extLst>
                    <a:ext uri="{9D8B030D-6E8A-4147-A177-3AD203B41FA5}">
                      <a16:colId xmlns:a16="http://schemas.microsoft.com/office/drawing/2014/main" val="2749259875"/>
                    </a:ext>
                  </a:extLst>
                </a:gridCol>
                <a:gridCol w="2779060">
                  <a:extLst>
                    <a:ext uri="{9D8B030D-6E8A-4147-A177-3AD203B41FA5}">
                      <a16:colId xmlns:a16="http://schemas.microsoft.com/office/drawing/2014/main" val="892659927"/>
                    </a:ext>
                  </a:extLst>
                </a:gridCol>
              </a:tblGrid>
              <a:tr h="348923">
                <a:tc>
                  <a:txBody>
                    <a:bodyPr/>
                    <a:lstStyle/>
                    <a:p>
                      <a:pPr algn="ctr"/>
                      <a:r>
                        <a:rPr lang="zh-TW" sz="15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校內調查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第一部分</a:t>
                      </a:r>
                      <a:r>
                        <a:rPr lang="en-US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就業流向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第二部分</a:t>
                      </a:r>
                      <a:r>
                        <a:rPr lang="en-US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就業條件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第三部分</a:t>
                      </a:r>
                      <a:r>
                        <a:rPr lang="en-US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sz="15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學習回饋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348047"/>
                  </a:ext>
                </a:extLst>
              </a:tr>
              <a:tr h="645269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一、您在就學期間是否參加實習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九、您目前的工作狀況為何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十五、您目前的工作內容，會需要加強哪些能力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?(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十九、您目前的工作內容與原就讀系、所、學位學程之專業訓練課程，其相符程度為何？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7539490"/>
                  </a:ext>
                </a:extLst>
              </a:tr>
              <a:tr h="645269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二、請問您目前有無升學？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十、您現在工作職業類型為何？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十六、您目前所具備的專業能力與工作所要求的相符程度為何？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二十、您在學期間以下哪些「學習經驗」對於現在工作有所幫助？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2703252"/>
                  </a:ext>
                </a:extLst>
              </a:tr>
              <a:tr h="1075448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三、如果您現在有進修機會的話，「最」想再進修加強哪部分的專業能力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十一、您畢業後花了多久時間找到第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份工作？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十七、</a:t>
                      </a:r>
                    </a:p>
                    <a:p>
                      <a:pPr marL="0" lvl="0" indent="0">
                        <a:buFont typeface="+mj-ea"/>
                        <a:buNone/>
                      </a:pPr>
                      <a:r>
                        <a:rPr lang="en-US" alt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alt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您目前的工作內容，是否需要具備專業證照？</a:t>
                      </a:r>
                    </a:p>
                    <a:p>
                      <a:pPr marL="0" lvl="0" indent="0">
                        <a:buFont typeface="+mj-ea"/>
                        <a:buNone/>
                      </a:pPr>
                      <a:r>
                        <a:rPr lang="en-US" alt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en-US" alt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對於您目前工作內容，請推薦或建議考取的證照</a:t>
                      </a:r>
                      <a:r>
                        <a:rPr lang="zh-TW" alt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二十一、您是否為了工作或自我生涯發展從事進修或考試，提升自我專業能力？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8090911"/>
                  </a:ext>
                </a:extLst>
              </a:tr>
              <a:tr h="645269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四、您在學期間以下哪些「教學活動」對於現在工作有所幫助？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十二、您現在工作平均每月收入為何？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十八、您對目前工作的整體滿意度為何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二十二、您最常參與過學校哪些職涯活動或就業服務的幫助？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可複選，至多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5532130"/>
                  </a:ext>
                </a:extLst>
              </a:tr>
              <a:tr h="430179"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五、您在學期間是否有修習相關跨域學程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十三、請問您現在主要的工作所在地點為何？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5801146"/>
                  </a:ext>
                </a:extLst>
              </a:tr>
              <a:tr h="430179">
                <a:tc>
                  <a:txBody>
                    <a:bodyPr/>
                    <a:lstStyle/>
                    <a:p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六、您在學期間是否有住宿經驗</a:t>
                      </a: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十四、您目前未就業的原因為何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  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8158390"/>
                  </a:ext>
                </a:extLst>
              </a:tr>
              <a:tr h="430179">
                <a:tc>
                  <a:txBody>
                    <a:bodyPr/>
                    <a:lstStyle/>
                    <a:p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七、在學住宿生活中曾參與哪些五共書院活動</a:t>
                      </a: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?(</a:t>
                      </a:r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可複選</a:t>
                      </a: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062925"/>
                  </a:ext>
                </a:extLst>
              </a:tr>
              <a:tr h="430179">
                <a:tc>
                  <a:txBody>
                    <a:bodyPr/>
                    <a:lstStyle/>
                    <a:p>
                      <a:r>
                        <a:rPr lang="zh-TW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八、在學的住宿生活經驗是否對您目前工作或職涯發展有所幫助</a:t>
                      </a: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235179"/>
                  </a:ext>
                </a:extLst>
              </a:tr>
            </a:tbl>
          </a:graphicData>
        </a:graphic>
      </p:graphicFrame>
      <p:sp>
        <p:nvSpPr>
          <p:cNvPr id="15" name="圓角矩形圖說文字 2">
            <a:extLst>
              <a:ext uri="{FF2B5EF4-FFF2-40B4-BE49-F238E27FC236}">
                <a16:creationId xmlns:a16="http://schemas.microsoft.com/office/drawing/2014/main" id="{AEA67286-7E04-4A37-A5B5-FF1ABF81B666}"/>
              </a:ext>
            </a:extLst>
          </p:cNvPr>
          <p:cNvSpPr/>
          <p:nvPr/>
        </p:nvSpPr>
        <p:spPr>
          <a:xfrm>
            <a:off x="6538994" y="5171597"/>
            <a:ext cx="5222700" cy="1466909"/>
          </a:xfrm>
          <a:prstGeom prst="wedgeRoundRectCallout">
            <a:avLst>
              <a:gd name="adj1" fmla="val 40133"/>
              <a:gd name="adj2" fmla="val -63015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本題項請勿直接詢問畢業生是否有參加過，可採引導式作答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，例如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大一時有進行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UCAN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施測吧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大三、大四是否有修過實習課程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或參加過企業參訪呢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在學期間有做過校內外的工讀嗎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大四時參加過校園徵才活動嗎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圓角矩形圖說文字 2">
            <a:extLst>
              <a:ext uri="{FF2B5EF4-FFF2-40B4-BE49-F238E27FC236}">
                <a16:creationId xmlns:a16="http://schemas.microsoft.com/office/drawing/2014/main" id="{933D6319-91A4-4EF4-8AC7-CE9937FCC44A}"/>
              </a:ext>
            </a:extLst>
          </p:cNvPr>
          <p:cNvSpPr/>
          <p:nvPr/>
        </p:nvSpPr>
        <p:spPr>
          <a:xfrm>
            <a:off x="7064188" y="65414"/>
            <a:ext cx="4946076" cy="1242730"/>
          </a:xfrm>
          <a:prstGeom prst="wedgeRoundRectCallout">
            <a:avLst>
              <a:gd name="adj1" fmla="val -2036"/>
              <a:gd name="adj2" fmla="val 82405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本題項檢視是否「學用相符」，去年度少數系所調查結果認為不符及非常不符合計逾三分之一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對系所形象具相當負面之影響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，建議可採引導式作答，例如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是符合還是非常符合呢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27176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39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A89E"/>
      </a:accent1>
      <a:accent2>
        <a:srgbClr val="0C2834"/>
      </a:accent2>
      <a:accent3>
        <a:srgbClr val="01A89E"/>
      </a:accent3>
      <a:accent4>
        <a:srgbClr val="0C2834"/>
      </a:accent4>
      <a:accent5>
        <a:srgbClr val="01A89E"/>
      </a:accent5>
      <a:accent6>
        <a:srgbClr val="0C2834"/>
      </a:accent6>
      <a:hlink>
        <a:srgbClr val="01A89E"/>
      </a:hlink>
      <a:folHlink>
        <a:srgbClr val="01A89E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3376</TotalTime>
  <Words>2946</Words>
  <Application>Microsoft Office PowerPoint</Application>
  <PresentationFormat>寬螢幕</PresentationFormat>
  <Paragraphs>346</Paragraphs>
  <Slides>30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2" baseType="lpstr">
      <vt:lpstr>等线</vt:lpstr>
      <vt:lpstr>微软雅黑</vt:lpstr>
      <vt:lpstr>微軟正黑體</vt:lpstr>
      <vt:lpstr>微軟正黑體 Light</vt:lpstr>
      <vt:lpstr>新細明體</vt:lpstr>
      <vt:lpstr>標楷體</vt:lpstr>
      <vt:lpstr>Arial</vt:lpstr>
      <vt:lpstr>Calibri</vt:lpstr>
      <vt:lpstr>Century Gothic</vt:lpstr>
      <vt:lpstr>Tahoma</vt:lpstr>
      <vt:lpstr>Wingdings</vt:lpstr>
      <vt:lpstr>包图主题2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ISU</cp:lastModifiedBy>
  <cp:revision>269</cp:revision>
  <cp:lastPrinted>2020-09-21T02:09:13Z</cp:lastPrinted>
  <dcterms:created xsi:type="dcterms:W3CDTF">2017-08-18T03:02:00Z</dcterms:created>
  <dcterms:modified xsi:type="dcterms:W3CDTF">2025-02-11T03:07:59Z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